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2"/>
  </p:notesMasterIdLst>
  <p:sldIdLst>
    <p:sldId id="279" r:id="rId2"/>
    <p:sldId id="281" r:id="rId3"/>
    <p:sldId id="280" r:id="rId4"/>
    <p:sldId id="282" r:id="rId5"/>
    <p:sldId id="283" r:id="rId6"/>
    <p:sldId id="293" r:id="rId7"/>
    <p:sldId id="294" r:id="rId8"/>
    <p:sldId id="295" r:id="rId9"/>
    <p:sldId id="296" r:id="rId10"/>
    <p:sldId id="297" r:id="rId11"/>
    <p:sldId id="298" r:id="rId12"/>
    <p:sldId id="299" r:id="rId13"/>
    <p:sldId id="285" r:id="rId14"/>
    <p:sldId id="286" r:id="rId15"/>
    <p:sldId id="287" r:id="rId16"/>
    <p:sldId id="288" r:id="rId17"/>
    <p:sldId id="289" r:id="rId18"/>
    <p:sldId id="290" r:id="rId19"/>
    <p:sldId id="291" r:id="rId20"/>
    <p:sldId id="292" r:id="rId2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1092" autoAdjust="0"/>
  </p:normalViewPr>
  <p:slideViewPr>
    <p:cSldViewPr snapToGrid="0">
      <p:cViewPr varScale="1">
        <p:scale>
          <a:sx n="55" d="100"/>
          <a:sy n="55" d="100"/>
        </p:scale>
        <p:origin x="1072" y="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CF9A108-2284-4A18-AF66-E7F6F3C9DE03}" type="datetimeFigureOut">
              <a:rPr lang="zh-CN" altLang="en-US" smtClean="0"/>
              <a:t>2021/10/13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27DACDF-5836-44CB-9BAA-A9D5723D4C00}" type="slidenum">
              <a:rPr lang="zh-CN" altLang="en-US" smtClean="0"/>
              <a:t>‹#›</a:t>
            </a:fld>
            <a:endParaRPr lang="zh-CN" altLang="en-US"/>
          </a:p>
        </p:txBody>
      </p:sp>
    </p:spTree>
    <p:extLst>
      <p:ext uri="{BB962C8B-B14F-4D97-AF65-F5344CB8AC3E}">
        <p14:creationId xmlns:p14="http://schemas.microsoft.com/office/powerpoint/2010/main" val="19260272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各位老师好，我们组的项目名为探雷高手，是一个术中子宫肌瘤探测系统，我们的组员有王凯锜、瞿一丰、陈淇、孟梓祥，指导老师是黄震宇老师。</a:t>
            </a:r>
          </a:p>
        </p:txBody>
      </p:sp>
      <p:sp>
        <p:nvSpPr>
          <p:cNvPr id="4" name="灯片编号占位符 3"/>
          <p:cNvSpPr>
            <a:spLocks noGrp="1"/>
          </p:cNvSpPr>
          <p:nvPr>
            <p:ph type="sldNum" sz="quarter" idx="5"/>
          </p:nvPr>
        </p:nvSpPr>
        <p:spPr/>
        <p:txBody>
          <a:bodyPr/>
          <a:lstStyle/>
          <a:p>
            <a:fld id="{427DACDF-5836-44CB-9BAA-A9D5723D4C00}" type="slidenum">
              <a:rPr lang="zh-CN" altLang="en-US" smtClean="0"/>
              <a:t>1</a:t>
            </a:fld>
            <a:endParaRPr lang="zh-CN" altLang="en-US"/>
          </a:p>
        </p:txBody>
      </p:sp>
    </p:spTree>
    <p:extLst>
      <p:ext uri="{BB962C8B-B14F-4D97-AF65-F5344CB8AC3E}">
        <p14:creationId xmlns:p14="http://schemas.microsoft.com/office/powerpoint/2010/main" val="6267501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总的来说，我们项目主要实现的成果有：依据手术中医生的需求设计了探测肌瘤的传感器系统，制作了配套的测控板并实现了对应的嵌入式算法，整套系统小巧灵便，不会对医生造成额外负担；</a:t>
            </a:r>
          </a:p>
        </p:txBody>
      </p:sp>
      <p:sp>
        <p:nvSpPr>
          <p:cNvPr id="4" name="灯片编号占位符 3"/>
          <p:cNvSpPr>
            <a:spLocks noGrp="1"/>
          </p:cNvSpPr>
          <p:nvPr>
            <p:ph type="sldNum" sz="quarter" idx="5"/>
          </p:nvPr>
        </p:nvSpPr>
        <p:spPr/>
        <p:txBody>
          <a:bodyPr/>
          <a:lstStyle/>
          <a:p>
            <a:fld id="{427DACDF-5836-44CB-9BAA-A9D5723D4C00}" type="slidenum">
              <a:rPr lang="zh-CN" altLang="en-US" smtClean="0"/>
              <a:t>19</a:t>
            </a:fld>
            <a:endParaRPr lang="zh-CN" altLang="en-US"/>
          </a:p>
        </p:txBody>
      </p:sp>
    </p:spTree>
    <p:extLst>
      <p:ext uri="{BB962C8B-B14F-4D97-AF65-F5344CB8AC3E}">
        <p14:creationId xmlns:p14="http://schemas.microsoft.com/office/powerpoint/2010/main" val="17035465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接下来我们讲分别介绍我们项目的研究背景、研究目标，以及各功能模块，包括测孔板设计、数据处理算法、术中导航算法、演示系统以及总结与展望。</a:t>
            </a:r>
            <a:endParaRPr lang="en-US" altLang="zh-CN" dirty="0"/>
          </a:p>
        </p:txBody>
      </p:sp>
      <p:sp>
        <p:nvSpPr>
          <p:cNvPr id="4" name="灯片编号占位符 3"/>
          <p:cNvSpPr>
            <a:spLocks noGrp="1"/>
          </p:cNvSpPr>
          <p:nvPr>
            <p:ph type="sldNum" sz="quarter" idx="5"/>
          </p:nvPr>
        </p:nvSpPr>
        <p:spPr/>
        <p:txBody>
          <a:bodyPr/>
          <a:lstStyle/>
          <a:p>
            <a:fld id="{427DACDF-5836-44CB-9BAA-A9D5723D4C00}" type="slidenum">
              <a:rPr lang="zh-CN" altLang="en-US" smtClean="0"/>
              <a:t>2</a:t>
            </a:fld>
            <a:endParaRPr lang="zh-CN" altLang="en-US"/>
          </a:p>
        </p:txBody>
      </p:sp>
    </p:spTree>
    <p:extLst>
      <p:ext uri="{BB962C8B-B14F-4D97-AF65-F5344CB8AC3E}">
        <p14:creationId xmlns:p14="http://schemas.microsoft.com/office/powerpoint/2010/main" val="23551882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我们的项目来源于子宫肌瘤手术中存在的问题。子宫肌瘤是最常见的妇科良性肿瘤，将近</a:t>
            </a:r>
            <a:r>
              <a:rPr lang="en-US" altLang="zh-CN" dirty="0"/>
              <a:t>80%</a:t>
            </a:r>
            <a:r>
              <a:rPr lang="zh-CN" altLang="en-US" dirty="0"/>
              <a:t>的妇女患有子宫肌瘤，其中</a:t>
            </a:r>
            <a:r>
              <a:rPr lang="en-US" altLang="zh-CN" dirty="0"/>
              <a:t>20%-50%</a:t>
            </a:r>
            <a:r>
              <a:rPr lang="zh-CN" altLang="en-US" dirty="0"/>
              <a:t>的患者会出现不孕不育和反复流产等症状。现有的治疗方式中，微创肌瘤切除术因为创伤小恢复快逐渐成为主流治疗手段之一。但它也存在一些缺陷，比如医生在手术中无法直接触摸子宫，只能通过腹腔镜获取视觉信息，那么对于右图圈出来的几种肌壁间肌瘤，无论是从子宫外侧或内侧观察，都很难发现。容易导致肌瘤漏检并引起复发，给患者带来痛苦。若通过核磁共振、</a:t>
            </a:r>
            <a:r>
              <a:rPr lang="en-US" altLang="zh-CN" dirty="0"/>
              <a:t>B</a:t>
            </a:r>
            <a:r>
              <a:rPr lang="zh-CN" altLang="en-US" dirty="0"/>
              <a:t>超等传统成像手段辅助手术，这些方式产生的额外图像信息会增加医生的视觉负担，使医生难以同时顾及。另外，这些传统的影像检测设备体积庞大，易干扰医生手术，不适用于手术场景。</a:t>
            </a:r>
          </a:p>
        </p:txBody>
      </p:sp>
      <p:sp>
        <p:nvSpPr>
          <p:cNvPr id="4" name="灯片编号占位符 3"/>
          <p:cNvSpPr>
            <a:spLocks noGrp="1"/>
          </p:cNvSpPr>
          <p:nvPr>
            <p:ph type="sldNum" sz="quarter" idx="5"/>
          </p:nvPr>
        </p:nvSpPr>
        <p:spPr/>
        <p:txBody>
          <a:bodyPr/>
          <a:lstStyle/>
          <a:p>
            <a:fld id="{427DACDF-5836-44CB-9BAA-A9D5723D4C00}" type="slidenum">
              <a:rPr lang="zh-CN" altLang="en-US" smtClean="0"/>
              <a:t>3</a:t>
            </a:fld>
            <a:endParaRPr lang="zh-CN" altLang="en-US"/>
          </a:p>
        </p:txBody>
      </p:sp>
    </p:spTree>
    <p:extLst>
      <p:ext uri="{BB962C8B-B14F-4D97-AF65-F5344CB8AC3E}">
        <p14:creationId xmlns:p14="http://schemas.microsoft.com/office/powerpoint/2010/main" val="14188026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针对这些手术中的痛点，我们期望在项目中实现以下三点突破。首先，设计一块可收发声波的测控板及配套的数据处理算法，将探测肌瘤的设备与手术器械合二为一，在医生手术过程中同时完成肌瘤探测，使传感器系统整体小巧灵便。其次，设计术中实时导航算法，并以增强现实的形式呈现肌瘤定位结果，使肌瘤的显示更醒目、直观。第三，由于探针与手术钳相结合，探针可直接探入患者体内直接接触病灶，提升了肌瘤检测的准确度。</a:t>
            </a:r>
          </a:p>
        </p:txBody>
      </p:sp>
      <p:sp>
        <p:nvSpPr>
          <p:cNvPr id="4" name="灯片编号占位符 3"/>
          <p:cNvSpPr>
            <a:spLocks noGrp="1"/>
          </p:cNvSpPr>
          <p:nvPr>
            <p:ph type="sldNum" sz="quarter" idx="5"/>
          </p:nvPr>
        </p:nvSpPr>
        <p:spPr/>
        <p:txBody>
          <a:bodyPr/>
          <a:lstStyle/>
          <a:p>
            <a:fld id="{427DACDF-5836-44CB-9BAA-A9D5723D4C00}" type="slidenum">
              <a:rPr lang="zh-CN" altLang="en-US" smtClean="0"/>
              <a:t>4</a:t>
            </a:fld>
            <a:endParaRPr lang="zh-CN" altLang="en-US"/>
          </a:p>
        </p:txBody>
      </p:sp>
    </p:spTree>
    <p:extLst>
      <p:ext uri="{BB962C8B-B14F-4D97-AF65-F5344CB8AC3E}">
        <p14:creationId xmlns:p14="http://schemas.microsoft.com/office/powerpoint/2010/main" val="15789515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图中显示的是本项目的整体方案。为探测肌瘤，设计收发声波的传感器系统，其依据的原理是，肌瘤会对不同频率的声波产生不同的振动模态，左图中肌瘤呈现上下拉伸的形态，发生了明显形变。而右图中肌瘤与周围组织整体上下运动，肌瘤本身没有发生明显的形变，这说明了肌瘤对某些频率的声波更为敏感。电路板可以激发适当的检测信号，并收集反射的声波进行数据处理，将处理结果，即某处是否存在肌瘤的信息传输给上位机，上位机通过术中导航算法记录下此处坐标，并通过增强现实的方法进行标记和显示。下面我们将对项目中的不同功能模块进行介绍，首先请瞿一丰同学介绍测控板设计。</a:t>
            </a:r>
          </a:p>
        </p:txBody>
      </p:sp>
      <p:sp>
        <p:nvSpPr>
          <p:cNvPr id="4" name="灯片编号占位符 3"/>
          <p:cNvSpPr>
            <a:spLocks noGrp="1"/>
          </p:cNvSpPr>
          <p:nvPr>
            <p:ph type="sldNum" sz="quarter" idx="5"/>
          </p:nvPr>
        </p:nvSpPr>
        <p:spPr/>
        <p:txBody>
          <a:bodyPr/>
          <a:lstStyle/>
          <a:p>
            <a:fld id="{427DACDF-5836-44CB-9BAA-A9D5723D4C00}" type="slidenum">
              <a:rPr lang="zh-CN" altLang="en-US" smtClean="0"/>
              <a:t>5</a:t>
            </a:fld>
            <a:endParaRPr lang="zh-CN" altLang="en-US"/>
          </a:p>
        </p:txBody>
      </p:sp>
    </p:spTree>
    <p:extLst>
      <p:ext uri="{BB962C8B-B14F-4D97-AF65-F5344CB8AC3E}">
        <p14:creationId xmlns:p14="http://schemas.microsoft.com/office/powerpoint/2010/main" val="31753911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27DACDF-5836-44CB-9BAA-A9D5723D4C00}" type="slidenum">
              <a:rPr lang="zh-CN" altLang="en-US" smtClean="0"/>
              <a:t>10</a:t>
            </a:fld>
            <a:endParaRPr lang="zh-CN" altLang="en-US"/>
          </a:p>
        </p:txBody>
      </p:sp>
    </p:spTree>
    <p:extLst>
      <p:ext uri="{BB962C8B-B14F-4D97-AF65-F5344CB8AC3E}">
        <p14:creationId xmlns:p14="http://schemas.microsoft.com/office/powerpoint/2010/main" val="12653264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27DACDF-5836-44CB-9BAA-A9D5723D4C00}" type="slidenum">
              <a:rPr lang="zh-CN" altLang="en-US" smtClean="0"/>
              <a:t>14</a:t>
            </a:fld>
            <a:endParaRPr lang="zh-CN" altLang="en-US"/>
          </a:p>
        </p:txBody>
      </p:sp>
    </p:spTree>
    <p:extLst>
      <p:ext uri="{BB962C8B-B14F-4D97-AF65-F5344CB8AC3E}">
        <p14:creationId xmlns:p14="http://schemas.microsoft.com/office/powerpoint/2010/main" val="15129873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为将探测肌瘤的设备与手术器械合二为一，通过</a:t>
            </a:r>
            <a:r>
              <a:rPr lang="en-US" altLang="zh-CN" dirty="0"/>
              <a:t>3D</a:t>
            </a:r>
            <a:r>
              <a:rPr lang="zh-CN" altLang="en-US" dirty="0"/>
              <a:t>打印制作手术钳模型。当</a:t>
            </a:r>
            <a:r>
              <a:rPr lang="en-US" altLang="zh-CN" dirty="0"/>
              <a:t>……</a:t>
            </a:r>
            <a:endParaRPr lang="zh-CN" altLang="en-US" dirty="0"/>
          </a:p>
        </p:txBody>
      </p:sp>
      <p:sp>
        <p:nvSpPr>
          <p:cNvPr id="4" name="灯片编号占位符 3"/>
          <p:cNvSpPr>
            <a:spLocks noGrp="1"/>
          </p:cNvSpPr>
          <p:nvPr>
            <p:ph type="sldNum" sz="quarter" idx="5"/>
          </p:nvPr>
        </p:nvSpPr>
        <p:spPr/>
        <p:txBody>
          <a:bodyPr/>
          <a:lstStyle/>
          <a:p>
            <a:fld id="{427DACDF-5836-44CB-9BAA-A9D5723D4C00}" type="slidenum">
              <a:rPr lang="zh-CN" altLang="en-US" smtClean="0"/>
              <a:t>16</a:t>
            </a:fld>
            <a:endParaRPr lang="zh-CN" altLang="en-US"/>
          </a:p>
        </p:txBody>
      </p:sp>
    </p:spTree>
    <p:extLst>
      <p:ext uri="{BB962C8B-B14F-4D97-AF65-F5344CB8AC3E}">
        <p14:creationId xmlns:p14="http://schemas.microsoft.com/office/powerpoint/2010/main" val="14744202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图中所示的连杆是定位功能的一部分，作用为获取连杆末端，即探针的世界坐标。</a:t>
            </a:r>
          </a:p>
        </p:txBody>
      </p:sp>
      <p:sp>
        <p:nvSpPr>
          <p:cNvPr id="4" name="灯片编号占位符 3"/>
          <p:cNvSpPr>
            <a:spLocks noGrp="1"/>
          </p:cNvSpPr>
          <p:nvPr>
            <p:ph type="sldNum" sz="quarter" idx="5"/>
          </p:nvPr>
        </p:nvSpPr>
        <p:spPr/>
        <p:txBody>
          <a:bodyPr/>
          <a:lstStyle/>
          <a:p>
            <a:fld id="{427DACDF-5836-44CB-9BAA-A9D5723D4C00}" type="slidenum">
              <a:rPr lang="zh-CN" altLang="en-US" smtClean="0"/>
              <a:t>17</a:t>
            </a:fld>
            <a:endParaRPr lang="zh-CN" altLang="en-US"/>
          </a:p>
        </p:txBody>
      </p:sp>
    </p:spTree>
    <p:extLst>
      <p:ext uri="{BB962C8B-B14F-4D97-AF65-F5344CB8AC3E}">
        <p14:creationId xmlns:p14="http://schemas.microsoft.com/office/powerpoint/2010/main" val="7924864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sp>
        <p:nvSpPr>
          <p:cNvPr id="3" name="流程图: 过程 2">
            <a:extLst>
              <a:ext uri="{FF2B5EF4-FFF2-40B4-BE49-F238E27FC236}">
                <a16:creationId xmlns:a16="http://schemas.microsoft.com/office/drawing/2014/main" id="{B6818ED8-EF3C-49A2-A036-D17E0DA7F8DE}"/>
              </a:ext>
            </a:extLst>
          </p:cNvPr>
          <p:cNvSpPr/>
          <p:nvPr userDrawn="1"/>
        </p:nvSpPr>
        <p:spPr>
          <a:xfrm>
            <a:off x="0" y="6147707"/>
            <a:ext cx="12192000" cy="710293"/>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占位符 4">
            <a:extLst>
              <a:ext uri="{FF2B5EF4-FFF2-40B4-BE49-F238E27FC236}">
                <a16:creationId xmlns:a16="http://schemas.microsoft.com/office/drawing/2014/main" id="{E5B3BBCD-67D6-4E46-9FF8-576E992571D1}"/>
              </a:ext>
            </a:extLst>
          </p:cNvPr>
          <p:cNvSpPr>
            <a:spLocks noGrp="1"/>
          </p:cNvSpPr>
          <p:nvPr>
            <p:ph type="body" sz="quarter" idx="10"/>
          </p:nvPr>
        </p:nvSpPr>
        <p:spPr>
          <a:xfrm>
            <a:off x="2022021" y="2298527"/>
            <a:ext cx="8147957" cy="865187"/>
          </a:xfrm>
          <a:prstGeom prst="rect">
            <a:avLst/>
          </a:prstGeom>
        </p:spPr>
        <p:txBody>
          <a:bodyPr/>
          <a:lstStyle>
            <a:lvl1pPr marL="0" indent="0" algn="ctr">
              <a:buNone/>
              <a:defRPr lang="zh-CN" altLang="en-US" sz="5400" b="1" kern="1200" dirty="0">
                <a:solidFill>
                  <a:schemeClr val="accent1"/>
                </a:solidFill>
                <a:latin typeface="微软雅黑" panose="020B0503020204020204" pitchFamily="34" charset="-122"/>
                <a:ea typeface="微软雅黑" panose="020B0503020204020204" pitchFamily="34" charset="-122"/>
                <a:cs typeface="+mj-cs"/>
              </a:defRPr>
            </a:lvl1pPr>
          </a:lstStyle>
          <a:p>
            <a:pPr lvl="0"/>
            <a:r>
              <a:rPr lang="zh-CN" altLang="en-US" dirty="0"/>
              <a:t>单击此处编辑母版文本样式</a:t>
            </a:r>
          </a:p>
        </p:txBody>
      </p:sp>
      <p:sp>
        <p:nvSpPr>
          <p:cNvPr id="7" name="文本占位符 6">
            <a:extLst>
              <a:ext uri="{FF2B5EF4-FFF2-40B4-BE49-F238E27FC236}">
                <a16:creationId xmlns:a16="http://schemas.microsoft.com/office/drawing/2014/main" id="{696D04C7-6536-40DA-8B26-41D535CB6B06}"/>
              </a:ext>
            </a:extLst>
          </p:cNvPr>
          <p:cNvSpPr>
            <a:spLocks noGrp="1"/>
          </p:cNvSpPr>
          <p:nvPr>
            <p:ph type="body" sz="quarter" idx="11"/>
          </p:nvPr>
        </p:nvSpPr>
        <p:spPr>
          <a:xfrm>
            <a:off x="2768826" y="3922930"/>
            <a:ext cx="6654346" cy="522740"/>
          </a:xfrm>
          <a:prstGeom prst="rect">
            <a:avLst/>
          </a:prstGeom>
          <a:ln>
            <a:noFill/>
          </a:ln>
        </p:spPr>
        <p:txBody>
          <a:bodyPr/>
          <a:lstStyle>
            <a:lvl1pPr marL="0" indent="0" algn="ctr">
              <a:buNone/>
              <a:defRPr lang="zh-CN" altLang="en-US" sz="2800" b="1" kern="1200" dirty="0">
                <a:solidFill>
                  <a:schemeClr val="accent1">
                    <a:lumMod val="50000"/>
                  </a:schemeClr>
                </a:solidFill>
                <a:latin typeface="微软雅黑" panose="020B0503020204020204" pitchFamily="34" charset="-122"/>
                <a:ea typeface="微软雅黑" panose="020B0503020204020204" pitchFamily="34" charset="-122"/>
                <a:cs typeface="Times New Roman" panose="02020603050405020304" pitchFamily="18" charset="0"/>
              </a:defRPr>
            </a:lvl1pPr>
            <a:lvl2pPr marL="457200" indent="0" algn="ctr">
              <a:buNone/>
              <a:defRPr b="1">
                <a:solidFill>
                  <a:schemeClr val="accent1">
                    <a:lumMod val="50000"/>
                  </a:schemeClr>
                </a:solidFill>
                <a:latin typeface="Times New Roman" panose="02020603050405020304" pitchFamily="18" charset="0"/>
                <a:cs typeface="Times New Roman" panose="02020603050405020304" pitchFamily="18" charset="0"/>
              </a:defRPr>
            </a:lvl2pPr>
          </a:lstStyle>
          <a:p>
            <a:pPr lvl="0"/>
            <a:r>
              <a:rPr lang="zh-CN" altLang="en-US" dirty="0"/>
              <a:t>单击此处编辑母版文本样式</a:t>
            </a:r>
          </a:p>
          <a:p>
            <a:pPr lvl="1"/>
            <a:endParaRPr lang="zh-CN" altLang="en-US" dirty="0"/>
          </a:p>
        </p:txBody>
      </p:sp>
      <p:sp>
        <p:nvSpPr>
          <p:cNvPr id="11" name="文本占位符 10">
            <a:extLst>
              <a:ext uri="{FF2B5EF4-FFF2-40B4-BE49-F238E27FC236}">
                <a16:creationId xmlns:a16="http://schemas.microsoft.com/office/drawing/2014/main" id="{9086F8B1-A168-4A3B-92E1-3CEF83275017}"/>
              </a:ext>
            </a:extLst>
          </p:cNvPr>
          <p:cNvSpPr>
            <a:spLocks noGrp="1"/>
          </p:cNvSpPr>
          <p:nvPr>
            <p:ph type="body" sz="quarter" idx="12"/>
          </p:nvPr>
        </p:nvSpPr>
        <p:spPr>
          <a:xfrm>
            <a:off x="8435067" y="5743575"/>
            <a:ext cx="3469822" cy="400050"/>
          </a:xfrm>
          <a:prstGeom prst="rect">
            <a:avLst/>
          </a:prstGeom>
        </p:spPr>
        <p:txBody>
          <a:bodyPr/>
          <a:lstStyle>
            <a:lvl1pPr marL="0" indent="0">
              <a:buNone/>
              <a:defRPr sz="2000" b="1">
                <a:solidFill>
                  <a:schemeClr val="accent1">
                    <a:lumMod val="50000"/>
                  </a:schemeClr>
                </a:solidFill>
              </a:defRPr>
            </a:lvl1pPr>
          </a:lstStyle>
          <a:p>
            <a:pPr lvl="0"/>
            <a:r>
              <a:rPr lang="zh-CN" altLang="en-US" dirty="0"/>
              <a:t>单击此处编辑母版文本样式</a:t>
            </a:r>
          </a:p>
        </p:txBody>
      </p:sp>
      <p:cxnSp>
        <p:nvCxnSpPr>
          <p:cNvPr id="14" name="直接连接符 13">
            <a:extLst>
              <a:ext uri="{FF2B5EF4-FFF2-40B4-BE49-F238E27FC236}">
                <a16:creationId xmlns:a16="http://schemas.microsoft.com/office/drawing/2014/main" id="{54F13472-FF55-4329-BDA8-5095BCD10581}"/>
              </a:ext>
            </a:extLst>
          </p:cNvPr>
          <p:cNvCxnSpPr/>
          <p:nvPr userDrawn="1"/>
        </p:nvCxnSpPr>
        <p:spPr>
          <a:xfrm>
            <a:off x="1845129" y="4021128"/>
            <a:ext cx="742950" cy="0"/>
          </a:xfrm>
          <a:prstGeom prst="line">
            <a:avLst/>
          </a:prstGeom>
          <a:ln w="28575">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319BE70B-BE61-4EA7-A848-1407AE4FFA18}"/>
              </a:ext>
            </a:extLst>
          </p:cNvPr>
          <p:cNvCxnSpPr>
            <a:cxnSpLocks/>
          </p:cNvCxnSpPr>
          <p:nvPr userDrawn="1"/>
        </p:nvCxnSpPr>
        <p:spPr>
          <a:xfrm>
            <a:off x="1455964" y="4184300"/>
            <a:ext cx="1132115" cy="0"/>
          </a:xfrm>
          <a:prstGeom prst="line">
            <a:avLst/>
          </a:prstGeom>
          <a:ln w="28575">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08D5AB5E-C2E8-4610-82DD-011ACDAE09D0}"/>
              </a:ext>
            </a:extLst>
          </p:cNvPr>
          <p:cNvCxnSpPr/>
          <p:nvPr userDrawn="1"/>
        </p:nvCxnSpPr>
        <p:spPr>
          <a:xfrm>
            <a:off x="1845129" y="4328650"/>
            <a:ext cx="742950" cy="0"/>
          </a:xfrm>
          <a:prstGeom prst="line">
            <a:avLst/>
          </a:prstGeom>
          <a:ln w="28575">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39D5A8FB-91D6-46C0-AC6F-60405332DD20}"/>
              </a:ext>
            </a:extLst>
          </p:cNvPr>
          <p:cNvCxnSpPr/>
          <p:nvPr userDrawn="1"/>
        </p:nvCxnSpPr>
        <p:spPr>
          <a:xfrm>
            <a:off x="9535885" y="4021128"/>
            <a:ext cx="742950" cy="0"/>
          </a:xfrm>
          <a:prstGeom prst="line">
            <a:avLst/>
          </a:prstGeom>
          <a:ln w="28575">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45EC8305-C2E9-4FE7-9484-56A824DE92DF}"/>
              </a:ext>
            </a:extLst>
          </p:cNvPr>
          <p:cNvCxnSpPr>
            <a:cxnSpLocks/>
          </p:cNvCxnSpPr>
          <p:nvPr userDrawn="1"/>
        </p:nvCxnSpPr>
        <p:spPr>
          <a:xfrm>
            <a:off x="9535885" y="4181465"/>
            <a:ext cx="1132115" cy="0"/>
          </a:xfrm>
          <a:prstGeom prst="line">
            <a:avLst/>
          </a:prstGeom>
          <a:ln w="28575">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EA427CE8-7013-4B51-955F-1FEA25AAAAFF}"/>
              </a:ext>
            </a:extLst>
          </p:cNvPr>
          <p:cNvCxnSpPr/>
          <p:nvPr userDrawn="1"/>
        </p:nvCxnSpPr>
        <p:spPr>
          <a:xfrm>
            <a:off x="9535885" y="4328650"/>
            <a:ext cx="742950" cy="0"/>
          </a:xfrm>
          <a:prstGeom prst="line">
            <a:avLst/>
          </a:prstGeom>
          <a:ln w="28575">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12" name="矩形 11">
            <a:extLst>
              <a:ext uri="{FF2B5EF4-FFF2-40B4-BE49-F238E27FC236}">
                <a16:creationId xmlns:a16="http://schemas.microsoft.com/office/drawing/2014/main" id="{9E6FAA4A-A0EA-494D-80E8-7A90FCF359E3}"/>
              </a:ext>
            </a:extLst>
          </p:cNvPr>
          <p:cNvSpPr/>
          <p:nvPr userDrawn="1"/>
        </p:nvSpPr>
        <p:spPr>
          <a:xfrm>
            <a:off x="0" y="131981"/>
            <a:ext cx="9153728" cy="11786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2068441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8" name="文本占位符 7">
            <a:extLst>
              <a:ext uri="{FF2B5EF4-FFF2-40B4-BE49-F238E27FC236}">
                <a16:creationId xmlns:a16="http://schemas.microsoft.com/office/drawing/2014/main" id="{6461E318-2340-47E3-B703-7976FA6CBDF8}"/>
              </a:ext>
            </a:extLst>
          </p:cNvPr>
          <p:cNvSpPr>
            <a:spLocks noGrp="1"/>
          </p:cNvSpPr>
          <p:nvPr>
            <p:ph type="body" sz="quarter" idx="10"/>
          </p:nvPr>
        </p:nvSpPr>
        <p:spPr>
          <a:xfrm>
            <a:off x="281282" y="186318"/>
            <a:ext cx="6343650" cy="555170"/>
          </a:xfrm>
          <a:prstGeom prst="rect">
            <a:avLst/>
          </a:prstGeom>
        </p:spPr>
        <p:txBody>
          <a:bodyPr/>
          <a:lstStyle>
            <a:lvl1pPr marL="0" indent="0">
              <a:buNone/>
              <a:defRPr sz="3200" b="1">
                <a:solidFill>
                  <a:schemeClr val="accent1">
                    <a:lumMod val="50000"/>
                  </a:schemeClr>
                </a:solidFill>
              </a:defRPr>
            </a:lvl1pPr>
          </a:lstStyle>
          <a:p>
            <a:pPr lvl="0"/>
            <a:r>
              <a:rPr lang="zh-CN" altLang="en-US" dirty="0"/>
              <a:t>单击此处编辑母版文本样式</a:t>
            </a:r>
          </a:p>
        </p:txBody>
      </p:sp>
    </p:spTree>
    <p:extLst>
      <p:ext uri="{BB962C8B-B14F-4D97-AF65-F5344CB8AC3E}">
        <p14:creationId xmlns:p14="http://schemas.microsoft.com/office/powerpoint/2010/main" val="1124837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目录">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D2D7D82E-F0E0-455E-85E7-B42FEEF89F12}"/>
              </a:ext>
            </a:extLst>
          </p:cNvPr>
          <p:cNvSpPr/>
          <p:nvPr userDrawn="1"/>
        </p:nvSpPr>
        <p:spPr>
          <a:xfrm>
            <a:off x="1" y="0"/>
            <a:ext cx="4318000" cy="68580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solidFill>
                <a:schemeClr val="tx1"/>
              </a:solidFill>
            </a:endParaRPr>
          </a:p>
        </p:txBody>
      </p:sp>
      <p:sp>
        <p:nvSpPr>
          <p:cNvPr id="4" name="矩形 3">
            <a:extLst>
              <a:ext uri="{FF2B5EF4-FFF2-40B4-BE49-F238E27FC236}">
                <a16:creationId xmlns:a16="http://schemas.microsoft.com/office/drawing/2014/main" id="{2AAF26CF-4456-4640-997A-04BEE739FFBF}"/>
              </a:ext>
            </a:extLst>
          </p:cNvPr>
          <p:cNvSpPr/>
          <p:nvPr userDrawn="1"/>
        </p:nvSpPr>
        <p:spPr>
          <a:xfrm>
            <a:off x="4028254" y="0"/>
            <a:ext cx="135467"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5B91FE4F-2D7D-4796-878D-E2292F7F7CE9}"/>
              </a:ext>
            </a:extLst>
          </p:cNvPr>
          <p:cNvSpPr/>
          <p:nvPr userDrawn="1"/>
        </p:nvSpPr>
        <p:spPr>
          <a:xfrm>
            <a:off x="4318001" y="1159329"/>
            <a:ext cx="7873998" cy="56986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文本占位符 8">
            <a:extLst>
              <a:ext uri="{FF2B5EF4-FFF2-40B4-BE49-F238E27FC236}">
                <a16:creationId xmlns:a16="http://schemas.microsoft.com/office/drawing/2014/main" id="{D1E4B9AD-427F-4911-B166-EF7BB57DF5BE}"/>
              </a:ext>
            </a:extLst>
          </p:cNvPr>
          <p:cNvSpPr>
            <a:spLocks noGrp="1"/>
          </p:cNvSpPr>
          <p:nvPr>
            <p:ph type="body" sz="quarter" idx="10"/>
          </p:nvPr>
        </p:nvSpPr>
        <p:spPr>
          <a:xfrm>
            <a:off x="926244" y="2938463"/>
            <a:ext cx="2016580" cy="490537"/>
          </a:xfrm>
          <a:prstGeom prst="rect">
            <a:avLst/>
          </a:prstGeom>
        </p:spPr>
        <p:txBody>
          <a:bodyPr/>
          <a:lstStyle>
            <a:lvl1pPr marL="0" indent="0" algn="ctr">
              <a:buNone/>
              <a:defRPr sz="3200" b="1">
                <a:solidFill>
                  <a:schemeClr val="bg1"/>
                </a:solidFill>
              </a:defRPr>
            </a:lvl1pPr>
          </a:lstStyle>
          <a:p>
            <a:pPr lvl="0"/>
            <a:r>
              <a:rPr lang="zh-CN" altLang="en-US" dirty="0"/>
              <a:t>单击此处</a:t>
            </a:r>
          </a:p>
        </p:txBody>
      </p:sp>
      <p:sp>
        <p:nvSpPr>
          <p:cNvPr id="11" name="文本占位符 10">
            <a:extLst>
              <a:ext uri="{FF2B5EF4-FFF2-40B4-BE49-F238E27FC236}">
                <a16:creationId xmlns:a16="http://schemas.microsoft.com/office/drawing/2014/main" id="{3D03F2E7-4DAE-40D7-ACE5-D3424C6BDC9A}"/>
              </a:ext>
            </a:extLst>
          </p:cNvPr>
          <p:cNvSpPr>
            <a:spLocks noGrp="1"/>
          </p:cNvSpPr>
          <p:nvPr>
            <p:ph type="body" sz="quarter" idx="11"/>
          </p:nvPr>
        </p:nvSpPr>
        <p:spPr>
          <a:xfrm>
            <a:off x="6318703" y="2726531"/>
            <a:ext cx="3609068" cy="914400"/>
          </a:xfrm>
          <a:prstGeom prst="rect">
            <a:avLst/>
          </a:prstGeom>
        </p:spPr>
        <p:txBody>
          <a:bodyPr/>
          <a:lstStyle>
            <a:lvl1pPr marL="0" indent="0" algn="l">
              <a:buNone/>
              <a:defRPr b="1">
                <a:solidFill>
                  <a:schemeClr val="accent1">
                    <a:lumMod val="50000"/>
                  </a:schemeClr>
                </a:solidFill>
              </a:defRPr>
            </a:lvl1pPr>
          </a:lstStyle>
          <a:p>
            <a:pPr lvl="0"/>
            <a:r>
              <a:rPr lang="zh-CN" altLang="en-US" dirty="0"/>
              <a:t>单击此处编辑母版文本样式</a:t>
            </a:r>
          </a:p>
        </p:txBody>
      </p:sp>
      <p:sp>
        <p:nvSpPr>
          <p:cNvPr id="2" name="矩形 1">
            <a:extLst>
              <a:ext uri="{FF2B5EF4-FFF2-40B4-BE49-F238E27FC236}">
                <a16:creationId xmlns:a16="http://schemas.microsoft.com/office/drawing/2014/main" id="{7EAF71AA-5EFA-4C0D-B7A1-573B067DBBB4}"/>
              </a:ext>
            </a:extLst>
          </p:cNvPr>
          <p:cNvSpPr/>
          <p:nvPr userDrawn="1"/>
        </p:nvSpPr>
        <p:spPr>
          <a:xfrm>
            <a:off x="4318001" y="824593"/>
            <a:ext cx="4866820" cy="1796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0176532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附录">
    <p:spTree>
      <p:nvGrpSpPr>
        <p:cNvPr id="1" name=""/>
        <p:cNvGrpSpPr/>
        <p:nvPr/>
      </p:nvGrpSpPr>
      <p:grpSpPr>
        <a:xfrm>
          <a:off x="0" y="0"/>
          <a:ext cx="0" cy="0"/>
          <a:chOff x="0" y="0"/>
          <a:chExt cx="0" cy="0"/>
        </a:xfrm>
      </p:grpSpPr>
      <p:sp>
        <p:nvSpPr>
          <p:cNvPr id="3" name="文本占位符 7">
            <a:extLst>
              <a:ext uri="{FF2B5EF4-FFF2-40B4-BE49-F238E27FC236}">
                <a16:creationId xmlns:a16="http://schemas.microsoft.com/office/drawing/2014/main" id="{01B991DE-C71D-4670-A7D3-95A2C0451260}"/>
              </a:ext>
            </a:extLst>
          </p:cNvPr>
          <p:cNvSpPr>
            <a:spLocks noGrp="1"/>
          </p:cNvSpPr>
          <p:nvPr>
            <p:ph type="body" sz="quarter" idx="10" hasCustomPrompt="1"/>
          </p:nvPr>
        </p:nvSpPr>
        <p:spPr>
          <a:xfrm>
            <a:off x="281282" y="186318"/>
            <a:ext cx="6343650" cy="555170"/>
          </a:xfrm>
          <a:prstGeom prst="rect">
            <a:avLst/>
          </a:prstGeom>
        </p:spPr>
        <p:txBody>
          <a:bodyPr/>
          <a:lstStyle>
            <a:lvl1pPr marL="0" indent="0">
              <a:buNone/>
              <a:defRPr sz="3200" b="1">
                <a:solidFill>
                  <a:schemeClr val="accent1">
                    <a:lumMod val="50000"/>
                  </a:schemeClr>
                </a:solidFill>
              </a:defRPr>
            </a:lvl1pPr>
          </a:lstStyle>
          <a:p>
            <a:pPr lvl="0"/>
            <a:r>
              <a:rPr lang="zh-CN" altLang="en-US" dirty="0"/>
              <a:t>附录</a:t>
            </a:r>
          </a:p>
        </p:txBody>
      </p:sp>
      <p:sp>
        <p:nvSpPr>
          <p:cNvPr id="4" name="矩形 3">
            <a:extLst>
              <a:ext uri="{FF2B5EF4-FFF2-40B4-BE49-F238E27FC236}">
                <a16:creationId xmlns:a16="http://schemas.microsoft.com/office/drawing/2014/main" id="{CAC5FDEE-A08E-40B9-8A91-2694439D6E80}"/>
              </a:ext>
            </a:extLst>
          </p:cNvPr>
          <p:cNvSpPr/>
          <p:nvPr userDrawn="1"/>
        </p:nvSpPr>
        <p:spPr>
          <a:xfrm>
            <a:off x="10067109" y="6148251"/>
            <a:ext cx="1689462" cy="5747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96358605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箭头: 五边形 12">
            <a:extLst>
              <a:ext uri="{FF2B5EF4-FFF2-40B4-BE49-F238E27FC236}">
                <a16:creationId xmlns:a16="http://schemas.microsoft.com/office/drawing/2014/main" id="{00190090-C5F4-42DC-998F-2B456D370878}"/>
              </a:ext>
            </a:extLst>
          </p:cNvPr>
          <p:cNvSpPr/>
          <p:nvPr userDrawn="1"/>
        </p:nvSpPr>
        <p:spPr>
          <a:xfrm>
            <a:off x="0" y="873619"/>
            <a:ext cx="9339760" cy="130586"/>
          </a:xfrm>
          <a:prstGeom prst="homePlate">
            <a:avLst/>
          </a:prstGeom>
          <a:gradFill flip="none" rotWithShape="1">
            <a:gsLst>
              <a:gs pos="0">
                <a:schemeClr val="accent1">
                  <a:lumMod val="75000"/>
                </a:schemeClr>
              </a:gs>
              <a:gs pos="50000">
                <a:schemeClr val="accent1">
                  <a:lumMod val="60000"/>
                  <a:lumOff val="40000"/>
                </a:schemeClr>
              </a:gs>
              <a:gs pos="100000">
                <a:schemeClr val="bg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 name="直接连接符 14">
            <a:extLst>
              <a:ext uri="{FF2B5EF4-FFF2-40B4-BE49-F238E27FC236}">
                <a16:creationId xmlns:a16="http://schemas.microsoft.com/office/drawing/2014/main" id="{750C7460-8334-41C4-9358-A5F3EBE1074D}"/>
              </a:ext>
            </a:extLst>
          </p:cNvPr>
          <p:cNvCxnSpPr>
            <a:cxnSpLocks/>
          </p:cNvCxnSpPr>
          <p:nvPr userDrawn="1"/>
        </p:nvCxnSpPr>
        <p:spPr>
          <a:xfrm>
            <a:off x="0" y="6414213"/>
            <a:ext cx="12192000" cy="0"/>
          </a:xfrm>
          <a:prstGeom prst="line">
            <a:avLst/>
          </a:prstGeom>
          <a:ln w="28575">
            <a:solidFill>
              <a:schemeClr val="accent1">
                <a:lumMod val="75000"/>
              </a:schemeClr>
            </a:solidFill>
          </a:ln>
        </p:spPr>
        <p:style>
          <a:lnRef idx="1">
            <a:schemeClr val="dk1"/>
          </a:lnRef>
          <a:fillRef idx="0">
            <a:schemeClr val="dk1"/>
          </a:fillRef>
          <a:effectRef idx="0">
            <a:schemeClr val="dk1"/>
          </a:effectRef>
          <a:fontRef idx="minor">
            <a:schemeClr val="tx1"/>
          </a:fontRef>
        </p:style>
      </p:cxnSp>
      <p:sp>
        <p:nvSpPr>
          <p:cNvPr id="16" name="文本框 15">
            <a:extLst>
              <a:ext uri="{FF2B5EF4-FFF2-40B4-BE49-F238E27FC236}">
                <a16:creationId xmlns:a16="http://schemas.microsoft.com/office/drawing/2014/main" id="{7071B4EA-7B01-4F2F-997C-8C3D7C17D10A}"/>
              </a:ext>
            </a:extLst>
          </p:cNvPr>
          <p:cNvSpPr txBox="1"/>
          <p:nvPr userDrawn="1"/>
        </p:nvSpPr>
        <p:spPr>
          <a:xfrm>
            <a:off x="10016836" y="6229547"/>
            <a:ext cx="1729049" cy="369332"/>
          </a:xfrm>
          <a:prstGeom prst="rect">
            <a:avLst/>
          </a:prstGeom>
          <a:solidFill>
            <a:srgbClr val="FFFFFF"/>
          </a:solidFill>
        </p:spPr>
        <p:txBody>
          <a:bodyPr wrap="square" rtlCol="0">
            <a:spAutoFit/>
          </a:bodyPr>
          <a:lstStyle/>
          <a:p>
            <a:pPr algn="ctr"/>
            <a:r>
              <a:rPr lang="en-US" altLang="zh-CN" dirty="0"/>
              <a:t> Page </a:t>
            </a:r>
            <a:fld id="{0A48FF9E-804F-40EE-8536-F3BBD76E4970}" type="slidenum">
              <a:rPr lang="en-US" altLang="zh-CN" smtClean="0"/>
              <a:pPr algn="ctr"/>
              <a:t>‹#›</a:t>
            </a:fld>
            <a:r>
              <a:rPr lang="zh-CN" altLang="en-US" dirty="0"/>
              <a:t> </a:t>
            </a:r>
            <a:r>
              <a:rPr lang="en-US" altLang="zh-CN" dirty="0"/>
              <a:t>/20</a:t>
            </a:r>
            <a:endParaRPr lang="zh-CN" altLang="en-US" dirty="0"/>
          </a:p>
        </p:txBody>
      </p:sp>
      <p:pic>
        <p:nvPicPr>
          <p:cNvPr id="4" name="图片 3">
            <a:extLst>
              <a:ext uri="{FF2B5EF4-FFF2-40B4-BE49-F238E27FC236}">
                <a16:creationId xmlns:a16="http://schemas.microsoft.com/office/drawing/2014/main" id="{596BDE4F-3D3A-4BA5-9A9D-7E3251EB8F68}"/>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245567" y="83858"/>
            <a:ext cx="2799575" cy="920336"/>
          </a:xfrm>
          <a:prstGeom prst="rect">
            <a:avLst/>
          </a:prstGeom>
        </p:spPr>
      </p:pic>
    </p:spTree>
    <p:extLst>
      <p:ext uri="{BB962C8B-B14F-4D97-AF65-F5344CB8AC3E}">
        <p14:creationId xmlns:p14="http://schemas.microsoft.com/office/powerpoint/2010/main" val="403836527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microsoft.com/office/2007/relationships/hdphoto" Target="../media/hdphoto2.wdp"/><Relationship Id="rId13" Type="http://schemas.openxmlformats.org/officeDocument/2006/relationships/image" Target="../media/image32.png"/><Relationship Id="rId3" Type="http://schemas.openxmlformats.org/officeDocument/2006/relationships/image" Target="../media/image25.svg"/><Relationship Id="rId7" Type="http://schemas.openxmlformats.org/officeDocument/2006/relationships/image" Target="../media/image11.png"/><Relationship Id="rId12" Type="http://schemas.openxmlformats.org/officeDocument/2006/relationships/image" Target="../media/image31.png"/><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27.png"/><Relationship Id="rId11" Type="http://schemas.openxmlformats.org/officeDocument/2006/relationships/image" Target="../media/image30.png"/><Relationship Id="rId5" Type="http://schemas.microsoft.com/office/2007/relationships/hdphoto" Target="../media/hdphoto3.wdp"/><Relationship Id="rId10" Type="http://schemas.openxmlformats.org/officeDocument/2006/relationships/image" Target="../media/image29.png"/><Relationship Id="rId4" Type="http://schemas.openxmlformats.org/officeDocument/2006/relationships/image" Target="../media/image26.png"/><Relationship Id="rId9" Type="http://schemas.openxmlformats.org/officeDocument/2006/relationships/image" Target="../media/image28.png"/><Relationship Id="rId14" Type="http://schemas.openxmlformats.org/officeDocument/2006/relationships/image" Target="../media/image33.png"/></Relationships>
</file>

<file path=ppt/slides/_rels/slide1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40.jpg"/><Relationship Id="rId3" Type="http://schemas.openxmlformats.org/officeDocument/2006/relationships/image" Target="../media/image36.jpg"/><Relationship Id="rId7" Type="http://schemas.openxmlformats.org/officeDocument/2006/relationships/image" Target="../media/image39.jp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microsoft.com/office/2007/relationships/hdphoto" Target="../media/hdphoto4.wdp"/><Relationship Id="rId5" Type="http://schemas.openxmlformats.org/officeDocument/2006/relationships/image" Target="../media/image38.png"/><Relationship Id="rId4" Type="http://schemas.openxmlformats.org/officeDocument/2006/relationships/image" Target="../media/image37.jpg"/></Relationships>
</file>

<file path=ppt/slides/_rels/slide17.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44.jpg"/><Relationship Id="rId5" Type="http://schemas.openxmlformats.org/officeDocument/2006/relationships/image" Target="../media/image43.jpg"/><Relationship Id="rId4" Type="http://schemas.openxmlformats.org/officeDocument/2006/relationships/image" Target="../media/image42.jpg"/></Relationships>
</file>

<file path=ppt/slides/_rels/slide1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7.emf"/><Relationship Id="rId5" Type="http://schemas.openxmlformats.org/officeDocument/2006/relationships/image" Target="../media/image6.emf"/><Relationship Id="rId4" Type="http://schemas.openxmlformats.org/officeDocument/2006/relationships/image" Target="../media/image5.emf"/></Relationships>
</file>

<file path=ppt/slides/_rels/slide5.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8.gif"/><Relationship Id="rId7"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0.tiff"/><Relationship Id="rId5" Type="http://schemas.microsoft.com/office/2007/relationships/hdphoto" Target="../media/hdphoto1.wdp"/><Relationship Id="rId4" Type="http://schemas.openxmlformats.org/officeDocument/2006/relationships/image" Target="../media/image9.png"/><Relationship Id="rId9" Type="http://schemas.openxmlformats.org/officeDocument/2006/relationships/image" Target="../media/image12.gif"/></Relationships>
</file>

<file path=ppt/slides/_rels/slide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E9634941-BFDB-47C9-8CAB-AE44E55CACC1}"/>
              </a:ext>
            </a:extLst>
          </p:cNvPr>
          <p:cNvSpPr>
            <a:spLocks noGrp="1"/>
          </p:cNvSpPr>
          <p:nvPr>
            <p:ph type="body" sz="quarter" idx="10"/>
          </p:nvPr>
        </p:nvSpPr>
        <p:spPr>
          <a:xfrm>
            <a:off x="1301749" y="1512241"/>
            <a:ext cx="9588500" cy="1730499"/>
          </a:xfrm>
        </p:spPr>
        <p:txBody>
          <a:bodyPr/>
          <a:lstStyle/>
          <a:p>
            <a:r>
              <a:rPr lang="zh-CN" altLang="en-US" sz="4800" dirty="0"/>
              <a:t>探雷高手</a:t>
            </a:r>
            <a:endParaRPr lang="en-US" altLang="zh-CN" sz="4800" dirty="0"/>
          </a:p>
          <a:p>
            <a:endParaRPr lang="en-US" altLang="zh-CN" sz="2400" dirty="0"/>
          </a:p>
          <a:p>
            <a:r>
              <a:rPr lang="en-US" altLang="zh-CN" sz="2800" dirty="0"/>
              <a:t>——</a:t>
            </a:r>
            <a:r>
              <a:rPr lang="zh-CN" altLang="en-US" sz="2800" dirty="0"/>
              <a:t>术中子宫肌瘤探测系统</a:t>
            </a:r>
            <a:endParaRPr lang="en-US" altLang="zh-CN" sz="2800" dirty="0"/>
          </a:p>
        </p:txBody>
      </p:sp>
      <p:sp>
        <p:nvSpPr>
          <p:cNvPr id="8" name="文本占位符 7">
            <a:extLst>
              <a:ext uri="{FF2B5EF4-FFF2-40B4-BE49-F238E27FC236}">
                <a16:creationId xmlns:a16="http://schemas.microsoft.com/office/drawing/2014/main" id="{57470417-D31B-46A3-8F2D-6004CAC72415}"/>
              </a:ext>
            </a:extLst>
          </p:cNvPr>
          <p:cNvSpPr>
            <a:spLocks noGrp="1"/>
          </p:cNvSpPr>
          <p:nvPr>
            <p:ph type="body" sz="quarter" idx="11"/>
          </p:nvPr>
        </p:nvSpPr>
        <p:spPr>
          <a:xfrm>
            <a:off x="2677386" y="4978058"/>
            <a:ext cx="6654346" cy="522740"/>
          </a:xfrm>
        </p:spPr>
        <p:txBody>
          <a:bodyPr/>
          <a:lstStyle/>
          <a:p>
            <a:r>
              <a:rPr lang="en-US" altLang="zh-CN" sz="2400" b="0" dirty="0"/>
              <a:t>2021.10.13</a:t>
            </a:r>
            <a:endParaRPr lang="zh-CN" altLang="en-US" sz="2400" b="0" dirty="0"/>
          </a:p>
          <a:p>
            <a:endParaRPr lang="zh-CN" altLang="en-US" dirty="0"/>
          </a:p>
        </p:txBody>
      </p:sp>
      <p:sp>
        <p:nvSpPr>
          <p:cNvPr id="14" name="文本框 13">
            <a:extLst>
              <a:ext uri="{FF2B5EF4-FFF2-40B4-BE49-F238E27FC236}">
                <a16:creationId xmlns:a16="http://schemas.microsoft.com/office/drawing/2014/main" id="{B1E51617-27C0-41A6-8CC5-E1F7563E9A8F}"/>
              </a:ext>
            </a:extLst>
          </p:cNvPr>
          <p:cNvSpPr txBox="1"/>
          <p:nvPr/>
        </p:nvSpPr>
        <p:spPr>
          <a:xfrm>
            <a:off x="3814601" y="3593063"/>
            <a:ext cx="4562796" cy="461665"/>
          </a:xfrm>
          <a:prstGeom prst="rect">
            <a:avLst/>
          </a:prstGeom>
          <a:noFill/>
        </p:spPr>
        <p:txBody>
          <a:bodyPr wrap="square" rtlCol="0">
            <a:spAutoFit/>
          </a:bodyPr>
          <a:lstStyle/>
          <a:p>
            <a:pPr lvl="0" algn="ctr"/>
            <a:r>
              <a:rPr lang="zh-CN" altLang="en-US" sz="2400" b="1" dirty="0">
                <a:solidFill>
                  <a:srgbClr val="4472C4">
                    <a:lumMod val="75000"/>
                  </a:srgbClr>
                </a:solidFill>
              </a:rPr>
              <a:t>王凯锜、瞿一丰、陈淇、孟梓祥</a:t>
            </a:r>
            <a:endParaRPr kumimoji="0" lang="zh-CN" altLang="en-US" sz="2400" b="1" i="0" u="none" strike="noStrike" kern="1200" cap="none" spc="0" normalizeH="0" baseline="0" noProof="0" dirty="0">
              <a:ln>
                <a:noFill/>
              </a:ln>
              <a:solidFill>
                <a:srgbClr val="4472C4">
                  <a:lumMod val="75000"/>
                </a:srgbClr>
              </a:solidFill>
              <a:effectLst/>
              <a:uLnTx/>
              <a:uFillTx/>
              <a:latin typeface="等线" panose="020F0502020204030204"/>
              <a:ea typeface="等线" panose="02010600030101010101" pitchFamily="2" charset="-122"/>
              <a:cs typeface="+mn-cs"/>
            </a:endParaRPr>
          </a:p>
        </p:txBody>
      </p:sp>
      <p:sp>
        <p:nvSpPr>
          <p:cNvPr id="9" name="文本框 8">
            <a:extLst>
              <a:ext uri="{FF2B5EF4-FFF2-40B4-BE49-F238E27FC236}">
                <a16:creationId xmlns:a16="http://schemas.microsoft.com/office/drawing/2014/main" id="{0BB4DED7-52A1-41C6-ABF7-3215A79C8D21}"/>
              </a:ext>
            </a:extLst>
          </p:cNvPr>
          <p:cNvSpPr txBox="1"/>
          <p:nvPr/>
        </p:nvSpPr>
        <p:spPr>
          <a:xfrm>
            <a:off x="3814601" y="4054728"/>
            <a:ext cx="4562796" cy="461665"/>
          </a:xfrm>
          <a:prstGeom prst="rect">
            <a:avLst/>
          </a:prstGeom>
          <a:noFill/>
        </p:spPr>
        <p:txBody>
          <a:bodyPr wrap="square" rtlCol="0">
            <a:spAutoFit/>
          </a:bodyPr>
          <a:lstStyle/>
          <a:p>
            <a:pPr lvl="0" algn="ctr"/>
            <a:r>
              <a:rPr lang="zh-CN" altLang="en-US" sz="2400" b="1" dirty="0">
                <a:solidFill>
                  <a:srgbClr val="4472C4">
                    <a:lumMod val="75000"/>
                  </a:srgbClr>
                </a:solidFill>
              </a:rPr>
              <a:t>指导老师：黄震宇</a:t>
            </a:r>
            <a:endParaRPr kumimoji="0" lang="zh-CN" altLang="en-US" sz="2400" b="1" i="0" u="none" strike="noStrike" kern="1200" cap="none" spc="0" normalizeH="0" baseline="0" noProof="0" dirty="0">
              <a:ln>
                <a:noFill/>
              </a:ln>
              <a:solidFill>
                <a:srgbClr val="4472C4">
                  <a:lumMod val="75000"/>
                </a:srgbClr>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1398776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D8C170A9-0AE7-4D11-924A-9E7600A51AA7}"/>
              </a:ext>
            </a:extLst>
          </p:cNvPr>
          <p:cNvSpPr>
            <a:spLocks noGrp="1"/>
          </p:cNvSpPr>
          <p:nvPr>
            <p:ph type="body" sz="quarter" idx="10"/>
          </p:nvPr>
        </p:nvSpPr>
        <p:spPr>
          <a:xfrm>
            <a:off x="281281" y="186318"/>
            <a:ext cx="7485331" cy="555170"/>
          </a:xfrm>
        </p:spPr>
        <p:txBody>
          <a:bodyPr/>
          <a:lstStyle/>
          <a:p>
            <a:r>
              <a:rPr lang="en-US" altLang="zh-CN" dirty="0"/>
              <a:t>04 </a:t>
            </a:r>
            <a:r>
              <a:rPr lang="zh-CN" altLang="en-US" dirty="0"/>
              <a:t>数据处理算法：信号发送</a:t>
            </a:r>
            <a:r>
              <a:rPr lang="en-US" altLang="zh-CN" dirty="0"/>
              <a:t>——</a:t>
            </a:r>
            <a:r>
              <a:rPr lang="zh-CN" altLang="en-US" dirty="0"/>
              <a:t>白噪声</a:t>
            </a:r>
          </a:p>
        </p:txBody>
      </p:sp>
      <p:pic>
        <p:nvPicPr>
          <p:cNvPr id="3" name="图片 2">
            <a:extLst>
              <a:ext uri="{FF2B5EF4-FFF2-40B4-BE49-F238E27FC236}">
                <a16:creationId xmlns:a16="http://schemas.microsoft.com/office/drawing/2014/main" id="{44E01616-7408-44E8-91D9-F752CAFD05A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08949" y="1104002"/>
            <a:ext cx="5967254" cy="5018474"/>
          </a:xfrm>
          <a:prstGeom prst="rect">
            <a:avLst/>
          </a:prstGeom>
          <a:noFill/>
          <a:ln>
            <a:noFill/>
          </a:ln>
        </p:spPr>
      </p:pic>
      <p:pic>
        <p:nvPicPr>
          <p:cNvPr id="4" name="图片 3">
            <a:extLst>
              <a:ext uri="{FF2B5EF4-FFF2-40B4-BE49-F238E27FC236}">
                <a16:creationId xmlns:a16="http://schemas.microsoft.com/office/drawing/2014/main" id="{C123B36F-F228-46E4-87D2-B4F5B8414FA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957103" y="1363151"/>
            <a:ext cx="5819775" cy="4338637"/>
          </a:xfrm>
          <a:prstGeom prst="rect">
            <a:avLst/>
          </a:prstGeom>
          <a:noFill/>
          <a:ln>
            <a:noFill/>
          </a:ln>
        </p:spPr>
      </p:pic>
      <p:sp>
        <p:nvSpPr>
          <p:cNvPr id="5" name="文本框 4">
            <a:extLst>
              <a:ext uri="{FF2B5EF4-FFF2-40B4-BE49-F238E27FC236}">
                <a16:creationId xmlns:a16="http://schemas.microsoft.com/office/drawing/2014/main" id="{D1497655-8365-4558-9306-44313AB81B17}"/>
              </a:ext>
            </a:extLst>
          </p:cNvPr>
          <p:cNvSpPr txBox="1"/>
          <p:nvPr/>
        </p:nvSpPr>
        <p:spPr>
          <a:xfrm>
            <a:off x="2928395" y="5937810"/>
            <a:ext cx="1203767" cy="400110"/>
          </a:xfrm>
          <a:prstGeom prst="rect">
            <a:avLst/>
          </a:prstGeom>
          <a:noFill/>
        </p:spPr>
        <p:txBody>
          <a:bodyPr wrap="square" rtlCol="0">
            <a:spAutoFit/>
          </a:bodyPr>
          <a:lstStyle/>
          <a:p>
            <a:r>
              <a:rPr lang="zh-CN" altLang="en-US" sz="2000" dirty="0"/>
              <a:t>仿真结果</a:t>
            </a:r>
          </a:p>
        </p:txBody>
      </p:sp>
      <p:sp>
        <p:nvSpPr>
          <p:cNvPr id="7" name="文本框 6">
            <a:extLst>
              <a:ext uri="{FF2B5EF4-FFF2-40B4-BE49-F238E27FC236}">
                <a16:creationId xmlns:a16="http://schemas.microsoft.com/office/drawing/2014/main" id="{D15CB332-CAC0-4FB2-A0B4-9DB888C5B210}"/>
              </a:ext>
            </a:extLst>
          </p:cNvPr>
          <p:cNvSpPr txBox="1"/>
          <p:nvPr/>
        </p:nvSpPr>
        <p:spPr>
          <a:xfrm>
            <a:off x="7856134" y="5922421"/>
            <a:ext cx="2021712" cy="400110"/>
          </a:xfrm>
          <a:prstGeom prst="rect">
            <a:avLst/>
          </a:prstGeom>
          <a:noFill/>
        </p:spPr>
        <p:txBody>
          <a:bodyPr wrap="square" rtlCol="0">
            <a:spAutoFit/>
          </a:bodyPr>
          <a:lstStyle/>
          <a:p>
            <a:r>
              <a:rPr lang="zh-CN" altLang="en-US" sz="2000" dirty="0"/>
              <a:t>示波器显示结果</a:t>
            </a:r>
          </a:p>
        </p:txBody>
      </p:sp>
    </p:spTree>
    <p:extLst>
      <p:ext uri="{BB962C8B-B14F-4D97-AF65-F5344CB8AC3E}">
        <p14:creationId xmlns:p14="http://schemas.microsoft.com/office/powerpoint/2010/main" val="23571584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10CEB705-252C-4F94-A56E-3E40317044CD}"/>
              </a:ext>
            </a:extLst>
          </p:cNvPr>
          <p:cNvSpPr>
            <a:spLocks noGrp="1"/>
          </p:cNvSpPr>
          <p:nvPr>
            <p:ph type="body" sz="quarter" idx="10"/>
          </p:nvPr>
        </p:nvSpPr>
        <p:spPr/>
        <p:txBody>
          <a:bodyPr/>
          <a:lstStyle/>
          <a:p>
            <a:r>
              <a:rPr lang="en-US" altLang="zh-CN" dirty="0"/>
              <a:t>04 </a:t>
            </a:r>
            <a:r>
              <a:rPr lang="zh-CN" altLang="en-US" dirty="0"/>
              <a:t>数据处理算法：原理介绍</a:t>
            </a:r>
          </a:p>
        </p:txBody>
      </p:sp>
      <p:pic>
        <p:nvPicPr>
          <p:cNvPr id="3" name="内容占位符 5">
            <a:extLst>
              <a:ext uri="{FF2B5EF4-FFF2-40B4-BE49-F238E27FC236}">
                <a16:creationId xmlns:a16="http://schemas.microsoft.com/office/drawing/2014/main" id="{A495ABE7-7D60-4820-B996-DB162F0D67AE}"/>
              </a:ext>
            </a:extLst>
          </p:cNvPr>
          <p:cNvPicPr>
            <a:picLocks noChangeAspect="1"/>
          </p:cNvPicPr>
          <p:nvPr/>
        </p:nvPicPr>
        <p:blipFill>
          <a:blip r:embed="rId2"/>
          <a:stretch>
            <a:fillRect/>
          </a:stretch>
        </p:blipFill>
        <p:spPr>
          <a:xfrm>
            <a:off x="125143" y="1053702"/>
            <a:ext cx="7541163" cy="4351338"/>
          </a:xfrm>
          <a:prstGeom prst="rect">
            <a:avLst/>
          </a:prstGeom>
        </p:spPr>
      </p:pic>
      <p:pic>
        <p:nvPicPr>
          <p:cNvPr id="4" name="图片 3">
            <a:extLst>
              <a:ext uri="{FF2B5EF4-FFF2-40B4-BE49-F238E27FC236}">
                <a16:creationId xmlns:a16="http://schemas.microsoft.com/office/drawing/2014/main" id="{8ECE4A8A-1872-463B-BEF1-66D013041EDE}"/>
              </a:ext>
            </a:extLst>
          </p:cNvPr>
          <p:cNvPicPr>
            <a:picLocks noChangeAspect="1"/>
          </p:cNvPicPr>
          <p:nvPr/>
        </p:nvPicPr>
        <p:blipFill>
          <a:blip r:embed="rId3"/>
          <a:stretch>
            <a:fillRect/>
          </a:stretch>
        </p:blipFill>
        <p:spPr>
          <a:xfrm>
            <a:off x="7820025" y="1976040"/>
            <a:ext cx="3924300" cy="3429000"/>
          </a:xfrm>
          <a:prstGeom prst="rect">
            <a:avLst/>
          </a:prstGeom>
        </p:spPr>
      </p:pic>
    </p:spTree>
    <p:extLst>
      <p:ext uri="{BB962C8B-B14F-4D97-AF65-F5344CB8AC3E}">
        <p14:creationId xmlns:p14="http://schemas.microsoft.com/office/powerpoint/2010/main" val="4142587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67E2B304-6A7B-4B53-A0EB-C33E785FBCE6}"/>
              </a:ext>
            </a:extLst>
          </p:cNvPr>
          <p:cNvSpPr>
            <a:spLocks noGrp="1"/>
          </p:cNvSpPr>
          <p:nvPr>
            <p:ph type="body" sz="quarter" idx="10"/>
          </p:nvPr>
        </p:nvSpPr>
        <p:spPr/>
        <p:txBody>
          <a:bodyPr/>
          <a:lstStyle/>
          <a:p>
            <a:r>
              <a:rPr lang="en-US" altLang="zh-CN" dirty="0"/>
              <a:t>04 </a:t>
            </a:r>
            <a:r>
              <a:rPr lang="zh-CN" altLang="en-US" dirty="0"/>
              <a:t>数据处理算法：结果验证</a:t>
            </a:r>
          </a:p>
        </p:txBody>
      </p:sp>
      <p:pic>
        <p:nvPicPr>
          <p:cNvPr id="3" name="内容占位符 3">
            <a:extLst>
              <a:ext uri="{FF2B5EF4-FFF2-40B4-BE49-F238E27FC236}">
                <a16:creationId xmlns:a16="http://schemas.microsoft.com/office/drawing/2014/main" id="{0AB2D192-80B1-4ABD-B8B9-F00DAAA77CE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563542" y="1102519"/>
            <a:ext cx="6648226" cy="4652962"/>
          </a:xfrm>
          <a:prstGeom prst="rect">
            <a:avLst/>
          </a:prstGeom>
          <a:noFill/>
          <a:ln>
            <a:noFill/>
          </a:ln>
        </p:spPr>
      </p:pic>
      <p:sp>
        <p:nvSpPr>
          <p:cNvPr id="4" name="文本框 3">
            <a:extLst>
              <a:ext uri="{FF2B5EF4-FFF2-40B4-BE49-F238E27FC236}">
                <a16:creationId xmlns:a16="http://schemas.microsoft.com/office/drawing/2014/main" id="{2C3DBF00-E42A-439B-9312-DAF518787B59}"/>
              </a:ext>
            </a:extLst>
          </p:cNvPr>
          <p:cNvSpPr txBox="1"/>
          <p:nvPr/>
        </p:nvSpPr>
        <p:spPr>
          <a:xfrm>
            <a:off x="5285772" y="5755481"/>
            <a:ext cx="1620456" cy="369332"/>
          </a:xfrm>
          <a:prstGeom prst="rect">
            <a:avLst/>
          </a:prstGeom>
          <a:noFill/>
        </p:spPr>
        <p:txBody>
          <a:bodyPr wrap="square" rtlCol="0">
            <a:spAutoFit/>
          </a:bodyPr>
          <a:lstStyle/>
          <a:p>
            <a:r>
              <a:rPr lang="zh-CN" altLang="en-US" dirty="0"/>
              <a:t>数据处理结果</a:t>
            </a:r>
          </a:p>
        </p:txBody>
      </p:sp>
    </p:spTree>
    <p:extLst>
      <p:ext uri="{BB962C8B-B14F-4D97-AF65-F5344CB8AC3E}">
        <p14:creationId xmlns:p14="http://schemas.microsoft.com/office/powerpoint/2010/main" val="33218185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3B116F6F-86D1-440F-9C32-83281BBD8FD2}"/>
              </a:ext>
            </a:extLst>
          </p:cNvPr>
          <p:cNvSpPr>
            <a:spLocks noGrp="1"/>
          </p:cNvSpPr>
          <p:nvPr>
            <p:ph type="body" sz="quarter" idx="10"/>
          </p:nvPr>
        </p:nvSpPr>
        <p:spPr/>
        <p:txBody>
          <a:bodyPr/>
          <a:lstStyle/>
          <a:p>
            <a:r>
              <a:rPr lang="en-US" altLang="zh-CN" dirty="0"/>
              <a:t>05 </a:t>
            </a:r>
            <a:r>
              <a:rPr lang="zh-CN" altLang="en-US" dirty="0"/>
              <a:t>术中导航算法</a:t>
            </a:r>
          </a:p>
        </p:txBody>
      </p:sp>
      <p:sp>
        <p:nvSpPr>
          <p:cNvPr id="42" name="内容占位符 2">
            <a:extLst>
              <a:ext uri="{FF2B5EF4-FFF2-40B4-BE49-F238E27FC236}">
                <a16:creationId xmlns:a16="http://schemas.microsoft.com/office/drawing/2014/main" id="{29BAEB63-7438-4D3A-AD1C-E64DA8B8B8EC}"/>
              </a:ext>
            </a:extLst>
          </p:cNvPr>
          <p:cNvSpPr txBox="1">
            <a:spLocks/>
          </p:cNvSpPr>
          <p:nvPr/>
        </p:nvSpPr>
        <p:spPr>
          <a:xfrm>
            <a:off x="589588" y="1180788"/>
            <a:ext cx="5298573" cy="513844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sz="2000" dirty="0"/>
              <a:t>通过</a:t>
            </a:r>
            <a:r>
              <a:rPr lang="zh-CN" altLang="en-US" sz="2000" dirty="0">
                <a:solidFill>
                  <a:srgbClr val="FF0000"/>
                </a:solidFill>
              </a:rPr>
              <a:t>连杆</a:t>
            </a:r>
            <a:r>
              <a:rPr lang="zh-CN" altLang="en-US" sz="2000" dirty="0"/>
              <a:t>确定</a:t>
            </a:r>
            <a:r>
              <a:rPr lang="zh-CN" altLang="en-US" sz="2000" dirty="0">
                <a:solidFill>
                  <a:srgbClr val="FF0000"/>
                </a:solidFill>
              </a:rPr>
              <a:t>探针顶端</a:t>
            </a:r>
            <a:r>
              <a:rPr lang="zh-CN" altLang="en-US" sz="2000" dirty="0"/>
              <a:t>到原点的相对位置，如果探测到肌瘤就记录其位置。</a:t>
            </a:r>
          </a:p>
          <a:p>
            <a:pPr>
              <a:lnSpc>
                <a:spcPct val="150000"/>
              </a:lnSpc>
            </a:pPr>
            <a:r>
              <a:rPr lang="zh-CN" altLang="en-US" sz="2000" dirty="0"/>
              <a:t>再利用</a:t>
            </a:r>
            <a:r>
              <a:rPr lang="zh-CN" altLang="en-US" sz="2000" dirty="0">
                <a:solidFill>
                  <a:srgbClr val="FF0000"/>
                </a:solidFill>
              </a:rPr>
              <a:t>张正友方法</a:t>
            </a:r>
            <a:r>
              <a:rPr lang="zh-CN" altLang="en-US" sz="2000" dirty="0"/>
              <a:t>，如果相机捕捉到</a:t>
            </a:r>
            <a:r>
              <a:rPr lang="zh-CN" altLang="en-US" sz="2000" dirty="0">
                <a:solidFill>
                  <a:srgbClr val="FF0000"/>
                </a:solidFill>
              </a:rPr>
              <a:t>棋盘格</a:t>
            </a:r>
            <a:r>
              <a:rPr lang="zh-CN" altLang="en-US" sz="2000" dirty="0"/>
              <a:t>，就可以得出</a:t>
            </a:r>
            <a:r>
              <a:rPr lang="zh-CN" altLang="en-US" sz="2000" dirty="0">
                <a:solidFill>
                  <a:srgbClr val="FF0000"/>
                </a:solidFill>
              </a:rPr>
              <a:t>相机</a:t>
            </a:r>
            <a:r>
              <a:rPr lang="zh-CN" altLang="en-US" sz="2000" dirty="0"/>
              <a:t>到探针的相对位置，并实时计算相机的</a:t>
            </a:r>
            <a:r>
              <a:rPr lang="zh-CN" altLang="en-US" sz="2000" dirty="0">
                <a:solidFill>
                  <a:srgbClr val="FF0000"/>
                </a:solidFill>
              </a:rPr>
              <a:t>内部参数</a:t>
            </a:r>
            <a:r>
              <a:rPr lang="zh-CN" altLang="en-US" sz="2000" dirty="0"/>
              <a:t>。</a:t>
            </a:r>
          </a:p>
          <a:p>
            <a:pPr>
              <a:lnSpc>
                <a:spcPct val="150000"/>
              </a:lnSpc>
            </a:pPr>
            <a:r>
              <a:rPr lang="zh-CN" altLang="en-US" sz="2000" dirty="0"/>
              <a:t>通过相机到探针的相对位置与探针到原点的相对位置得出</a:t>
            </a:r>
            <a:r>
              <a:rPr lang="zh-CN" altLang="en-US" sz="2000" dirty="0">
                <a:solidFill>
                  <a:srgbClr val="FF0000"/>
                </a:solidFill>
              </a:rPr>
              <a:t>相机到原点的相对位置</a:t>
            </a:r>
            <a:r>
              <a:rPr lang="zh-CN" altLang="en-US" sz="2000" dirty="0"/>
              <a:t>。</a:t>
            </a:r>
          </a:p>
          <a:p>
            <a:pPr>
              <a:lnSpc>
                <a:spcPct val="150000"/>
              </a:lnSpc>
            </a:pPr>
            <a:r>
              <a:rPr lang="zh-CN" altLang="en-US" sz="2000" dirty="0"/>
              <a:t>通过相机到原点的相对位置与肌瘤到原点的相对位置，得出</a:t>
            </a:r>
            <a:r>
              <a:rPr lang="zh-CN" altLang="en-US" sz="2000" dirty="0">
                <a:solidFill>
                  <a:srgbClr val="FF0000"/>
                </a:solidFill>
              </a:rPr>
              <a:t>肌瘤在腹腔镜屏幕上的位置</a:t>
            </a:r>
            <a:r>
              <a:rPr lang="zh-CN" altLang="en-US" sz="2000" dirty="0"/>
              <a:t>，并实时显示。</a:t>
            </a:r>
          </a:p>
        </p:txBody>
      </p:sp>
      <p:grpSp>
        <p:nvGrpSpPr>
          <p:cNvPr id="109" name="组合 108">
            <a:extLst>
              <a:ext uri="{FF2B5EF4-FFF2-40B4-BE49-F238E27FC236}">
                <a16:creationId xmlns:a16="http://schemas.microsoft.com/office/drawing/2014/main" id="{938ADD9B-DF1A-495E-9495-3D491D4540A0}"/>
              </a:ext>
            </a:extLst>
          </p:cNvPr>
          <p:cNvGrpSpPr/>
          <p:nvPr/>
        </p:nvGrpSpPr>
        <p:grpSpPr>
          <a:xfrm>
            <a:off x="6326051" y="1385019"/>
            <a:ext cx="5592105" cy="4202937"/>
            <a:chOff x="6326051" y="1588219"/>
            <a:chExt cx="5592105" cy="4202937"/>
          </a:xfrm>
        </p:grpSpPr>
        <p:pic>
          <p:nvPicPr>
            <p:cNvPr id="31" name="图形 30" descr="摄像机">
              <a:extLst>
                <a:ext uri="{FF2B5EF4-FFF2-40B4-BE49-F238E27FC236}">
                  <a16:creationId xmlns:a16="http://schemas.microsoft.com/office/drawing/2014/main" id="{2CAA045A-4028-4827-AD3D-9BADD8A7293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7853822" flipV="1">
              <a:off x="10023763" y="1933110"/>
              <a:ext cx="1370816" cy="1489795"/>
            </a:xfrm>
            <a:prstGeom prst="rect">
              <a:avLst/>
            </a:prstGeom>
          </p:spPr>
        </p:pic>
        <p:grpSp>
          <p:nvGrpSpPr>
            <p:cNvPr id="32" name="组合 31">
              <a:extLst>
                <a:ext uri="{FF2B5EF4-FFF2-40B4-BE49-F238E27FC236}">
                  <a16:creationId xmlns:a16="http://schemas.microsoft.com/office/drawing/2014/main" id="{D8626809-33F8-4267-BD5F-E53B6AE1E80C}"/>
                </a:ext>
              </a:extLst>
            </p:cNvPr>
            <p:cNvGrpSpPr/>
            <p:nvPr/>
          </p:nvGrpSpPr>
          <p:grpSpPr>
            <a:xfrm>
              <a:off x="6451600" y="3638364"/>
              <a:ext cx="1432296" cy="1486973"/>
              <a:chOff x="762000" y="2306320"/>
              <a:chExt cx="1198880" cy="1307645"/>
            </a:xfrm>
          </p:grpSpPr>
          <p:cxnSp>
            <p:nvCxnSpPr>
              <p:cNvPr id="33" name="直接箭头连接符 32">
                <a:extLst>
                  <a:ext uri="{FF2B5EF4-FFF2-40B4-BE49-F238E27FC236}">
                    <a16:creationId xmlns:a16="http://schemas.microsoft.com/office/drawing/2014/main" id="{4BA66B65-D68D-4ECB-8257-3D82F4ABF95F}"/>
                  </a:ext>
                </a:extLst>
              </p:cNvPr>
              <p:cNvCxnSpPr>
                <a:cxnSpLocks/>
              </p:cNvCxnSpPr>
              <p:nvPr/>
            </p:nvCxnSpPr>
            <p:spPr>
              <a:xfrm>
                <a:off x="1219200" y="3078480"/>
                <a:ext cx="741680" cy="0"/>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33">
                <a:extLst>
                  <a:ext uri="{FF2B5EF4-FFF2-40B4-BE49-F238E27FC236}">
                    <a16:creationId xmlns:a16="http://schemas.microsoft.com/office/drawing/2014/main" id="{E795B97A-4218-4449-8BAE-EF4A53B3265F}"/>
                  </a:ext>
                </a:extLst>
              </p:cNvPr>
              <p:cNvCxnSpPr>
                <a:cxnSpLocks/>
              </p:cNvCxnSpPr>
              <p:nvPr/>
            </p:nvCxnSpPr>
            <p:spPr>
              <a:xfrm flipV="1">
                <a:off x="1219200" y="2306320"/>
                <a:ext cx="0" cy="77216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a:extLst>
                  <a:ext uri="{FF2B5EF4-FFF2-40B4-BE49-F238E27FC236}">
                    <a16:creationId xmlns:a16="http://schemas.microsoft.com/office/drawing/2014/main" id="{B3AFE5A4-A895-4F78-B633-CED9458BD445}"/>
                  </a:ext>
                </a:extLst>
              </p:cNvPr>
              <p:cNvCxnSpPr>
                <a:cxnSpLocks/>
              </p:cNvCxnSpPr>
              <p:nvPr/>
            </p:nvCxnSpPr>
            <p:spPr>
              <a:xfrm flipH="1">
                <a:off x="762000" y="3078480"/>
                <a:ext cx="457200" cy="535485"/>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6" name="组合 35">
              <a:extLst>
                <a:ext uri="{FF2B5EF4-FFF2-40B4-BE49-F238E27FC236}">
                  <a16:creationId xmlns:a16="http://schemas.microsoft.com/office/drawing/2014/main" id="{2356B176-DF61-4802-814B-6D70C5279F45}"/>
                </a:ext>
              </a:extLst>
            </p:cNvPr>
            <p:cNvGrpSpPr/>
            <p:nvPr/>
          </p:nvGrpSpPr>
          <p:grpSpPr>
            <a:xfrm rot="2949654">
              <a:off x="7278299" y="2748459"/>
              <a:ext cx="3189099" cy="1431479"/>
              <a:chOff x="1302580" y="4153433"/>
              <a:chExt cx="3676007" cy="1230795"/>
            </a:xfrm>
          </p:grpSpPr>
          <p:pic>
            <p:nvPicPr>
              <p:cNvPr id="37" name="图片 36">
                <a:extLst>
                  <a:ext uri="{FF2B5EF4-FFF2-40B4-BE49-F238E27FC236}">
                    <a16:creationId xmlns:a16="http://schemas.microsoft.com/office/drawing/2014/main" id="{E58376E1-20A6-4C8E-BB96-7283054A1016}"/>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31216" b="80504" l="14677" r="92107">
                            <a14:foregroundMark x1="19113" y1="61555" x2="16569" y2="40964"/>
                            <a14:foregroundMark x1="16569" y1="40964" x2="17808" y2="38226"/>
                            <a14:foregroundMark x1="18265" y1="36473" x2="28702" y2="39978"/>
                            <a14:foregroundMark x1="28702" y1="39978" x2="36334" y2="54326"/>
                            <a14:foregroundMark x1="36334" y1="54326" x2="36334" y2="54326"/>
                            <a14:foregroundMark x1="20678" y1="61555" x2="32029" y2="54107"/>
                            <a14:foregroundMark x1="32029" y1="54107" x2="81996" y2="65060"/>
                            <a14:foregroundMark x1="81996" y1="65060" x2="91650" y2="80504"/>
                            <a14:foregroundMark x1="91650" y1="80504" x2="87802" y2="73604"/>
                            <a14:foregroundMark x1="90672" y1="75356" x2="85780" y2="74918"/>
                            <a14:foregroundMark x1="92237" y1="74480" x2="85780" y2="67798"/>
                            <a14:foregroundMark x1="87802" y1="72727" x2="91129" y2="71851"/>
                            <a14:foregroundMark x1="85127" y1="71851" x2="91846" y2="71851"/>
                            <a14:foregroundMark x1="15329" y1="39102" x2="23157" y2="37349"/>
                            <a14:foregroundMark x1="20287" y1="36473" x2="42466" y2="52464"/>
                            <a14:foregroundMark x1="42466" y1="52464" x2="34573" y2="41402"/>
                            <a14:foregroundMark x1="15982" y1="60570" x2="37508" y2="65498"/>
                            <a14:foregroundMark x1="15982" y1="39102" x2="16438" y2="59693"/>
                            <a14:foregroundMark x1="15329" y1="40416" x2="15329" y2="63308"/>
                            <a14:foregroundMark x1="15982" y1="36911" x2="14677" y2="56079"/>
                            <a14:foregroundMark x1="15590" y1="39540" x2="16438" y2="35487"/>
                            <a14:foregroundMark x1="16438" y1="38226" x2="21135" y2="35487"/>
                            <a14:foregroundMark x1="14677" y1="42278" x2="22701" y2="36473"/>
                            <a14:foregroundMark x1="20287" y1="37349" x2="38813" y2="44907"/>
                            <a14:foregroundMark x1="23810" y1="34611" x2="28311" y2="36035"/>
                            <a14:foregroundMark x1="35921" y1="36124" x2="45075" y2="36911"/>
                            <a14:foregroundMark x1="23418" y1="35049" x2="31775" y2="35767"/>
                            <a14:foregroundMark x1="20026" y1="35487" x2="24723" y2="35487"/>
                            <a14:foregroundMark x1="28963" y1="39102" x2="41226" y2="44250"/>
                            <a14:foregroundMark x1="41226" y1="44250" x2="37508" y2="45783"/>
                            <a14:foregroundMark x1="32811" y1="40964" x2="37508" y2="40416"/>
                            <a14:foregroundMark x1="37704" y1="41402" x2="37247" y2="50274"/>
                            <a14:foregroundMark x1="86432" y1="69989" x2="90672" y2="69989"/>
                            <a14:foregroundMark x1="81279" y1="67798" x2="86236" y2="67798"/>
                            <a14:backgroundMark x1="37721" y1="39828" x2="40334" y2="41224"/>
                            <a14:backgroundMark x1="31442" y1="36473" x2="35076" y2="38415"/>
                          </a14:backgroundRemoval>
                        </a14:imgEffect>
                      </a14:imgLayer>
                    </a14:imgProps>
                  </a:ext>
                  <a:ext uri="{28A0092B-C50C-407E-A947-70E740481C1C}">
                    <a14:useLocalDpi xmlns:a14="http://schemas.microsoft.com/office/drawing/2010/main" val="0"/>
                  </a:ext>
                </a:extLst>
              </a:blip>
              <a:srcRect l="12372" t="25892" r="6718" b="19881"/>
              <a:stretch/>
            </p:blipFill>
            <p:spPr>
              <a:xfrm rot="818125">
                <a:off x="1302580" y="4153433"/>
                <a:ext cx="3676007" cy="1230795"/>
              </a:xfrm>
              <a:prstGeom prst="rect">
                <a:avLst/>
              </a:prstGeom>
            </p:spPr>
          </p:pic>
          <p:pic>
            <p:nvPicPr>
              <p:cNvPr id="38" name="图片 37">
                <a:extLst>
                  <a:ext uri="{FF2B5EF4-FFF2-40B4-BE49-F238E27FC236}">
                    <a16:creationId xmlns:a16="http://schemas.microsoft.com/office/drawing/2014/main" id="{DA0E9096-C60B-462B-8160-798320020048}"/>
                  </a:ext>
                </a:extLst>
              </p:cNvPr>
              <p:cNvPicPr>
                <a:picLocks noChangeAspect="1"/>
              </p:cNvPicPr>
              <p:nvPr/>
            </p:nvPicPr>
            <p:blipFill>
              <a:blip r:embed="rId6"/>
              <a:srcRect l="21296" t="20391" r="21510" b="20920"/>
              <a:stretch>
                <a:fillRect/>
              </a:stretch>
            </p:blipFill>
            <p:spPr>
              <a:xfrm rot="1348728">
                <a:off x="2621081" y="4656736"/>
                <a:ext cx="345294" cy="292630"/>
              </a:xfrm>
              <a:prstGeom prst="rect">
                <a:avLst/>
              </a:prstGeom>
            </p:spPr>
          </p:pic>
        </p:grpSp>
        <p:pic>
          <p:nvPicPr>
            <p:cNvPr id="39" name="图片 38">
              <a:extLst>
                <a:ext uri="{FF2B5EF4-FFF2-40B4-BE49-F238E27FC236}">
                  <a16:creationId xmlns:a16="http://schemas.microsoft.com/office/drawing/2014/main" id="{2647A793-DA65-46DA-9997-89245E033DE8}"/>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8023" b="96705" l="252" r="99748">
                          <a14:foregroundMark x1="52353" y1="18338" x2="28908" y2="19054"/>
                          <a14:foregroundMark x1="28908" y1="19054" x2="7983" y2="33524"/>
                          <a14:foregroundMark x1="7983" y1="33524" x2="420" y2="68195"/>
                          <a14:foregroundMark x1="420" y1="68195" x2="14874" y2="96418"/>
                          <a14:foregroundMark x1="14874" y1="96418" x2="43193" y2="99857"/>
                          <a14:foregroundMark x1="43193" y1="99857" x2="64706" y2="92693"/>
                          <a14:foregroundMark x1="64706" y1="92693" x2="82017" y2="70057"/>
                          <a14:foregroundMark x1="82017" y1="70057" x2="93277" y2="37966"/>
                          <a14:foregroundMark x1="93277" y1="37966" x2="76836" y2="14345"/>
                          <a14:foregroundMark x1="55755" y1="13305" x2="45966" y2="12894"/>
                          <a14:foregroundMark x1="45966" y1="8883" x2="2941" y2="28653"/>
                          <a14:foregroundMark x1="2941" y1="28653" x2="1345" y2="75501"/>
                          <a14:foregroundMark x1="1345" y1="75501" x2="20084" y2="98997"/>
                          <a14:foregroundMark x1="20084" y1="98997" x2="48319" y2="98281"/>
                          <a14:foregroundMark x1="48319" y1="98281" x2="71345" y2="76934"/>
                          <a14:foregroundMark x1="71345" y1="76934" x2="87983" y2="48997"/>
                          <a14:foregroundMark x1="79218" y1="13610" x2="79076" y2="13037"/>
                          <a14:foregroundMark x1="87983" y1="48997" x2="79218" y2="13610"/>
                          <a14:foregroundMark x1="55755" y1="10060" x2="40924" y2="8166"/>
                          <a14:foregroundMark x1="57899" y1="21490" x2="66134" y2="56017"/>
                          <a14:foregroundMark x1="66134" y1="56017" x2="67059" y2="70057"/>
                          <a14:foregroundMark x1="70336" y1="23782" x2="77227" y2="72350"/>
                          <a14:foregroundMark x1="79496" y1="63037" x2="52017" y2="75645"/>
                          <a14:foregroundMark x1="52017" y1="75645" x2="38151" y2="47135"/>
                          <a14:foregroundMark x1="38151" y1="47135" x2="50336" y2="15473"/>
                          <a14:foregroundMark x1="50336" y1="15473" x2="56611" y2="14466"/>
                          <a14:foregroundMark x1="72185" y1="28510" x2="38571" y2="27794"/>
                          <a14:foregroundMark x1="17395" y1="36390" x2="11008" y2="73926"/>
                          <a14:foregroundMark x1="11008" y1="73926" x2="13782" y2="82665"/>
                          <a14:foregroundMark x1="40924" y1="10458" x2="17227" y2="21490"/>
                          <a14:foregroundMark x1="17227" y1="21490" x2="420" y2="48567"/>
                          <a14:foregroundMark x1="420" y1="48567" x2="3613" y2="72350"/>
                          <a14:foregroundMark x1="3613" y1="37966" x2="15126" y2="77937"/>
                          <a14:foregroundMark x1="18824" y1="88825" x2="81933" y2="80229"/>
                          <a14:foregroundMark x1="81933" y1="80229" x2="82269" y2="80229"/>
                          <a14:foregroundMark x1="21092" y1="87249" x2="46891" y2="96705"/>
                          <a14:foregroundMark x1="86387" y1="27794" x2="99748" y2="9742"/>
                          <a14:backgroundMark x1="66134" y1="16762" x2="66134" y2="16762"/>
                          <a14:backgroundMark x1="60168" y1="13610" x2="74454" y2="13610"/>
                          <a14:backgroundMark x1="59244" y1="15186" x2="77647" y2="12034"/>
                          <a14:backgroundMark x1="57899" y1="12034" x2="61597" y2="15186"/>
                          <a14:backgroundMark x1="57899" y1="7307" x2="57899" y2="13610"/>
                          <a14:backgroundMark x1="77647" y1="13610" x2="77647" y2="13610"/>
                          <a14:backgroundMark x1="78151" y1="12894" x2="78151" y2="12894"/>
                        </a14:backgroundRemoval>
                      </a14:imgEffect>
                    </a14:imgLayer>
                  </a14:imgProps>
                </a:ext>
                <a:ext uri="{28A0092B-C50C-407E-A947-70E740481C1C}">
                  <a14:useLocalDpi xmlns:a14="http://schemas.microsoft.com/office/drawing/2010/main" val="0"/>
                </a:ext>
              </a:extLst>
            </a:blip>
            <a:stretch>
              <a:fillRect/>
            </a:stretch>
          </p:blipFill>
          <p:spPr>
            <a:xfrm rot="675436">
              <a:off x="9072399" y="4693970"/>
              <a:ext cx="1965240" cy="1097186"/>
            </a:xfrm>
            <a:prstGeom prst="rect">
              <a:avLst/>
            </a:prstGeom>
          </p:spPr>
        </p:pic>
        <p:sp>
          <p:nvSpPr>
            <p:cNvPr id="44" name="文本框 43">
              <a:extLst>
                <a:ext uri="{FF2B5EF4-FFF2-40B4-BE49-F238E27FC236}">
                  <a16:creationId xmlns:a16="http://schemas.microsoft.com/office/drawing/2014/main" id="{F26866F0-44E6-4B59-BAD7-7594AC98640B}"/>
                </a:ext>
              </a:extLst>
            </p:cNvPr>
            <p:cNvSpPr txBox="1"/>
            <p:nvPr/>
          </p:nvSpPr>
          <p:spPr>
            <a:xfrm>
              <a:off x="6353481" y="5142622"/>
              <a:ext cx="1434450" cy="646331"/>
            </a:xfrm>
            <a:prstGeom prst="rect">
              <a:avLst/>
            </a:prstGeom>
            <a:noFill/>
          </p:spPr>
          <p:txBody>
            <a:bodyPr wrap="square" rtlCol="0">
              <a:spAutoFit/>
            </a:bodyPr>
            <a:lstStyle/>
            <a:p>
              <a:r>
                <a:rPr lang="zh-CN" altLang="en-US" dirty="0"/>
                <a:t>世界坐标系（坐标原点）</a:t>
              </a:r>
            </a:p>
          </p:txBody>
        </p:sp>
        <p:sp>
          <p:nvSpPr>
            <p:cNvPr id="45" name="椭圆 44">
              <a:extLst>
                <a:ext uri="{FF2B5EF4-FFF2-40B4-BE49-F238E27FC236}">
                  <a16:creationId xmlns:a16="http://schemas.microsoft.com/office/drawing/2014/main" id="{861400AC-A74B-4AF7-AC78-46BBE108A2B5}"/>
                </a:ext>
              </a:extLst>
            </p:cNvPr>
            <p:cNvSpPr/>
            <p:nvPr/>
          </p:nvSpPr>
          <p:spPr>
            <a:xfrm>
              <a:off x="6897480" y="4431274"/>
              <a:ext cx="189638" cy="18963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文本框 45">
              <a:extLst>
                <a:ext uri="{FF2B5EF4-FFF2-40B4-BE49-F238E27FC236}">
                  <a16:creationId xmlns:a16="http://schemas.microsoft.com/office/drawing/2014/main" id="{52D5B700-7147-4710-BF50-886D78ED3DF9}"/>
                </a:ext>
              </a:extLst>
            </p:cNvPr>
            <p:cNvSpPr txBox="1"/>
            <p:nvPr/>
          </p:nvSpPr>
          <p:spPr>
            <a:xfrm rot="18295781">
              <a:off x="7070274" y="2948101"/>
              <a:ext cx="1076707" cy="369332"/>
            </a:xfrm>
            <a:prstGeom prst="rect">
              <a:avLst/>
            </a:prstGeom>
            <a:noFill/>
          </p:spPr>
          <p:txBody>
            <a:bodyPr wrap="square" rtlCol="0">
              <a:spAutoFit/>
            </a:bodyPr>
            <a:lstStyle/>
            <a:p>
              <a:r>
                <a:rPr lang="zh-CN" altLang="en-US" dirty="0"/>
                <a:t>连杆</a:t>
              </a:r>
            </a:p>
          </p:txBody>
        </p:sp>
        <mc:AlternateContent xmlns:mc="http://schemas.openxmlformats.org/markup-compatibility/2006">
          <mc:Choice xmlns:a14="http://schemas.microsoft.com/office/drawing/2010/main" Requires="a14">
            <p:sp>
              <p:nvSpPr>
                <p:cNvPr id="47" name="文本框 46">
                  <a:extLst>
                    <a:ext uri="{FF2B5EF4-FFF2-40B4-BE49-F238E27FC236}">
                      <a16:creationId xmlns:a16="http://schemas.microsoft.com/office/drawing/2014/main" id="{4D37C6A0-C66F-4A88-8B0D-598116757549}"/>
                    </a:ext>
                  </a:extLst>
                </p:cNvPr>
                <p:cNvSpPr txBox="1"/>
                <p:nvPr/>
              </p:nvSpPr>
              <p:spPr>
                <a:xfrm>
                  <a:off x="7364345" y="3534484"/>
                  <a:ext cx="65353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𝑇</m:t>
                            </m:r>
                          </m:e>
                          <m:sub>
                            <m:r>
                              <a:rPr lang="en-US" altLang="zh-CN" b="0" i="1" smtClean="0">
                                <a:latin typeface="Cambria Math" panose="02040503050406030204" pitchFamily="18" charset="0"/>
                              </a:rPr>
                              <m:t>1</m:t>
                            </m:r>
                          </m:sub>
                        </m:sSub>
                      </m:oMath>
                    </m:oMathPara>
                  </a14:m>
                  <a:endParaRPr lang="zh-CN" altLang="en-US" dirty="0"/>
                </a:p>
              </p:txBody>
            </p:sp>
          </mc:Choice>
          <mc:Fallback>
            <p:sp>
              <p:nvSpPr>
                <p:cNvPr id="47" name="文本框 46">
                  <a:extLst>
                    <a:ext uri="{FF2B5EF4-FFF2-40B4-BE49-F238E27FC236}">
                      <a16:creationId xmlns:a16="http://schemas.microsoft.com/office/drawing/2014/main" id="{4D37C6A0-C66F-4A88-8B0D-598116757549}"/>
                    </a:ext>
                  </a:extLst>
                </p:cNvPr>
                <p:cNvSpPr txBox="1">
                  <a:spLocks noRot="1" noChangeAspect="1" noMove="1" noResize="1" noEditPoints="1" noAdjustHandles="1" noChangeArrowheads="1" noChangeShapeType="1" noTextEdit="1"/>
                </p:cNvSpPr>
                <p:nvPr/>
              </p:nvSpPr>
              <p:spPr>
                <a:xfrm>
                  <a:off x="7364345" y="3534484"/>
                  <a:ext cx="653535" cy="369332"/>
                </a:xfrm>
                <a:prstGeom prst="rect">
                  <a:avLst/>
                </a:prstGeom>
                <a:blipFill>
                  <a:blip r:embed="rId9"/>
                  <a:stretch>
                    <a:fillRect/>
                  </a:stretch>
                </a:blipFill>
              </p:spPr>
              <p:txBody>
                <a:bodyPr/>
                <a:lstStyle/>
                <a:p>
                  <a:r>
                    <a:rPr lang="zh-CN" altLang="en-US">
                      <a:noFill/>
                    </a:rPr>
                    <a:t> </a:t>
                  </a:r>
                </a:p>
              </p:txBody>
            </p:sp>
          </mc:Fallback>
        </mc:AlternateContent>
        <p:cxnSp>
          <p:nvCxnSpPr>
            <p:cNvPr id="56" name="直接箭头连接符 55">
              <a:extLst>
                <a:ext uri="{FF2B5EF4-FFF2-40B4-BE49-F238E27FC236}">
                  <a16:creationId xmlns:a16="http://schemas.microsoft.com/office/drawing/2014/main" id="{3CD87FF9-BC69-4C90-ABD5-57C41B6859C1}"/>
                </a:ext>
              </a:extLst>
            </p:cNvPr>
            <p:cNvCxnSpPr>
              <a:cxnSpLocks/>
            </p:cNvCxnSpPr>
            <p:nvPr/>
          </p:nvCxnSpPr>
          <p:spPr>
            <a:xfrm flipV="1">
              <a:off x="7084441" y="2747983"/>
              <a:ext cx="1014897" cy="158181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58" name="直接箭头连接符 57">
              <a:extLst>
                <a:ext uri="{FF2B5EF4-FFF2-40B4-BE49-F238E27FC236}">
                  <a16:creationId xmlns:a16="http://schemas.microsoft.com/office/drawing/2014/main" id="{633F5E8A-C417-4559-B3DF-E1D6D2245BE5}"/>
                </a:ext>
              </a:extLst>
            </p:cNvPr>
            <p:cNvCxnSpPr>
              <a:cxnSpLocks/>
            </p:cNvCxnSpPr>
            <p:nvPr/>
          </p:nvCxnSpPr>
          <p:spPr>
            <a:xfrm flipV="1">
              <a:off x="8923279" y="2756863"/>
              <a:ext cx="1352273" cy="36307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60" name="文本框 59">
                  <a:extLst>
                    <a:ext uri="{FF2B5EF4-FFF2-40B4-BE49-F238E27FC236}">
                      <a16:creationId xmlns:a16="http://schemas.microsoft.com/office/drawing/2014/main" id="{A75FA952-F1B8-407F-90EB-862C654D4CE7}"/>
                    </a:ext>
                  </a:extLst>
                </p:cNvPr>
                <p:cNvSpPr txBox="1"/>
                <p:nvPr/>
              </p:nvSpPr>
              <p:spPr>
                <a:xfrm>
                  <a:off x="9224157" y="2502587"/>
                  <a:ext cx="65353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𝑇</m:t>
                            </m:r>
                          </m:e>
                          <m:sub>
                            <m:r>
                              <a:rPr lang="en-US" altLang="zh-CN" b="0" i="1" smtClean="0">
                                <a:latin typeface="Cambria Math" panose="02040503050406030204" pitchFamily="18" charset="0"/>
                              </a:rPr>
                              <m:t>2</m:t>
                            </m:r>
                          </m:sub>
                        </m:sSub>
                      </m:oMath>
                    </m:oMathPara>
                  </a14:m>
                  <a:endParaRPr lang="zh-CN" altLang="en-US" dirty="0"/>
                </a:p>
              </p:txBody>
            </p:sp>
          </mc:Choice>
          <mc:Fallback>
            <p:sp>
              <p:nvSpPr>
                <p:cNvPr id="60" name="文本框 59">
                  <a:extLst>
                    <a:ext uri="{FF2B5EF4-FFF2-40B4-BE49-F238E27FC236}">
                      <a16:creationId xmlns:a16="http://schemas.microsoft.com/office/drawing/2014/main" id="{A75FA952-F1B8-407F-90EB-862C654D4CE7}"/>
                    </a:ext>
                  </a:extLst>
                </p:cNvPr>
                <p:cNvSpPr txBox="1">
                  <a:spLocks noRot="1" noChangeAspect="1" noMove="1" noResize="1" noEditPoints="1" noAdjustHandles="1" noChangeArrowheads="1" noChangeShapeType="1" noTextEdit="1"/>
                </p:cNvSpPr>
                <p:nvPr/>
              </p:nvSpPr>
              <p:spPr>
                <a:xfrm>
                  <a:off x="9224157" y="2502587"/>
                  <a:ext cx="653535" cy="369332"/>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6" name="文本框 65">
                  <a:extLst>
                    <a:ext uri="{FF2B5EF4-FFF2-40B4-BE49-F238E27FC236}">
                      <a16:creationId xmlns:a16="http://schemas.microsoft.com/office/drawing/2014/main" id="{8450A2CC-61D8-458D-9206-4939C40C442B}"/>
                    </a:ext>
                  </a:extLst>
                </p:cNvPr>
                <p:cNvSpPr txBox="1"/>
                <p:nvPr/>
              </p:nvSpPr>
              <p:spPr>
                <a:xfrm>
                  <a:off x="6604010" y="1589375"/>
                  <a:ext cx="933392" cy="369332"/>
                </a:xfrm>
                <a:prstGeom prst="rect">
                  <a:avLst/>
                </a:prstGeom>
                <a:noFill/>
              </p:spPr>
              <p:txBody>
                <a:bodyPr wrap="square" rtlCol="0">
                  <a:spAutoFit/>
                </a:bodyPr>
                <a:lstStyle/>
                <a:p>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𝑇</m:t>
                          </m:r>
                        </m:e>
                        <m:sub>
                          <m:r>
                            <a:rPr lang="en-US" altLang="zh-CN" i="1">
                              <a:latin typeface="Cambria Math" panose="02040503050406030204" pitchFamily="18" charset="0"/>
                            </a:rPr>
                            <m:t>1</m:t>
                          </m:r>
                        </m:sub>
                      </m:sSub>
                    </m:oMath>
                  </a14:m>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𝑇</m:t>
                          </m:r>
                        </m:e>
                        <m:sub>
                          <m:r>
                            <a:rPr lang="en-US" altLang="zh-CN" i="1">
                              <a:latin typeface="Cambria Math" panose="02040503050406030204" pitchFamily="18" charset="0"/>
                            </a:rPr>
                            <m:t>2</m:t>
                          </m:r>
                        </m:sub>
                      </m:sSub>
                    </m:oMath>
                  </a14:m>
                  <a:endParaRPr lang="zh-CN" altLang="en-US" dirty="0"/>
                </a:p>
              </p:txBody>
            </p:sp>
          </mc:Choice>
          <mc:Fallback>
            <p:sp>
              <p:nvSpPr>
                <p:cNvPr id="66" name="文本框 65">
                  <a:extLst>
                    <a:ext uri="{FF2B5EF4-FFF2-40B4-BE49-F238E27FC236}">
                      <a16:creationId xmlns:a16="http://schemas.microsoft.com/office/drawing/2014/main" id="{8450A2CC-61D8-458D-9206-4939C40C442B}"/>
                    </a:ext>
                  </a:extLst>
                </p:cNvPr>
                <p:cNvSpPr txBox="1">
                  <a:spLocks noRot="1" noChangeAspect="1" noMove="1" noResize="1" noEditPoints="1" noAdjustHandles="1" noChangeArrowheads="1" noChangeShapeType="1" noTextEdit="1"/>
                </p:cNvSpPr>
                <p:nvPr/>
              </p:nvSpPr>
              <p:spPr>
                <a:xfrm>
                  <a:off x="6604010" y="1589375"/>
                  <a:ext cx="933392" cy="369332"/>
                </a:xfrm>
                <a:prstGeom prst="rect">
                  <a:avLst/>
                </a:prstGeom>
                <a:blipFill>
                  <a:blip r:embed="rId11"/>
                  <a:stretch>
                    <a:fillRect/>
                  </a:stretch>
                </a:blipFill>
              </p:spPr>
              <p:txBody>
                <a:bodyPr/>
                <a:lstStyle/>
                <a:p>
                  <a:r>
                    <a:rPr lang="zh-CN" altLang="en-US">
                      <a:noFill/>
                    </a:rPr>
                    <a:t> </a:t>
                  </a:r>
                </a:p>
              </p:txBody>
            </p:sp>
          </mc:Fallback>
        </mc:AlternateContent>
        <p:cxnSp>
          <p:nvCxnSpPr>
            <p:cNvPr id="80" name="直接箭头连接符 79">
              <a:extLst>
                <a:ext uri="{FF2B5EF4-FFF2-40B4-BE49-F238E27FC236}">
                  <a16:creationId xmlns:a16="http://schemas.microsoft.com/office/drawing/2014/main" id="{C273727A-24F5-4945-8202-D164627EC19C}"/>
                </a:ext>
              </a:extLst>
            </p:cNvPr>
            <p:cNvCxnSpPr>
              <a:cxnSpLocks/>
            </p:cNvCxnSpPr>
            <p:nvPr/>
          </p:nvCxnSpPr>
          <p:spPr>
            <a:xfrm>
              <a:off x="7084441" y="4704080"/>
              <a:ext cx="1967665" cy="438542"/>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
          <p:nvSpPr>
            <p:cNvPr id="82" name="矩形: 圆角 81">
              <a:extLst>
                <a:ext uri="{FF2B5EF4-FFF2-40B4-BE49-F238E27FC236}">
                  <a16:creationId xmlns:a16="http://schemas.microsoft.com/office/drawing/2014/main" id="{1B7E407E-7494-457B-A7B2-6F829FA8253D}"/>
                </a:ext>
              </a:extLst>
            </p:cNvPr>
            <p:cNvSpPr/>
            <p:nvPr/>
          </p:nvSpPr>
          <p:spPr>
            <a:xfrm>
              <a:off x="9055067" y="5017672"/>
              <a:ext cx="271813" cy="282132"/>
            </a:xfrm>
            <a:prstGeom prst="roundRect">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3" name="矩形: 圆角 82">
              <a:extLst>
                <a:ext uri="{FF2B5EF4-FFF2-40B4-BE49-F238E27FC236}">
                  <a16:creationId xmlns:a16="http://schemas.microsoft.com/office/drawing/2014/main" id="{F3BCF4E3-FD09-4D01-87CD-60C5FB13A53D}"/>
                </a:ext>
              </a:extLst>
            </p:cNvPr>
            <p:cNvSpPr/>
            <p:nvPr/>
          </p:nvSpPr>
          <p:spPr>
            <a:xfrm>
              <a:off x="9429514" y="4731294"/>
              <a:ext cx="280358" cy="274513"/>
            </a:xfrm>
            <a:prstGeom prst="roundRect">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mc:AlternateContent xmlns:mc="http://schemas.openxmlformats.org/markup-compatibility/2006">
          <mc:Choice xmlns:a14="http://schemas.microsoft.com/office/drawing/2010/main" Requires="a14">
            <p:sp>
              <p:nvSpPr>
                <p:cNvPr id="84" name="文本框 83">
                  <a:extLst>
                    <a:ext uri="{FF2B5EF4-FFF2-40B4-BE49-F238E27FC236}">
                      <a16:creationId xmlns:a16="http://schemas.microsoft.com/office/drawing/2014/main" id="{A591D427-FD01-4B7B-B19C-076C91AAC6F8}"/>
                    </a:ext>
                  </a:extLst>
                </p:cNvPr>
                <p:cNvSpPr txBox="1"/>
                <p:nvPr/>
              </p:nvSpPr>
              <p:spPr>
                <a:xfrm>
                  <a:off x="9768984" y="4274805"/>
                  <a:ext cx="1682138" cy="523220"/>
                </a:xfrm>
                <a:prstGeom prst="rect">
                  <a:avLst/>
                </a:prstGeom>
                <a:noFill/>
              </p:spPr>
              <p:txBody>
                <a:bodyPr wrap="square" rtlCol="0">
                  <a:spAutoFit/>
                </a:bodyPr>
                <a:lstStyle/>
                <a:p>
                  <a:r>
                    <a:rPr lang="zh-CN" altLang="en-US" sz="1400" dirty="0"/>
                    <a:t>已探测到的肌瘤</a:t>
                  </a:r>
                  <a:endParaRPr lang="en-US" altLang="zh-CN" sz="1400" dirty="0"/>
                </a:p>
                <a:p>
                  <a:r>
                    <a:rPr lang="zh-CN" altLang="en-US" sz="1400" dirty="0"/>
                    <a:t>（坐标</a:t>
                  </a:r>
                  <a14:m>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𝑥</m:t>
                          </m:r>
                        </m:e>
                        <m:sub>
                          <m:r>
                            <a:rPr lang="en-US" altLang="zh-CN" sz="1400" b="0" i="1" smtClean="0">
                              <a:latin typeface="Cambria Math" panose="02040503050406030204" pitchFamily="18" charset="0"/>
                            </a:rPr>
                            <m:t>1</m:t>
                          </m:r>
                        </m:sub>
                      </m:sSub>
                    </m:oMath>
                  </a14:m>
                  <a:r>
                    <a:rPr lang="zh-CN" altLang="en-US" sz="1400" dirty="0"/>
                    <a:t>已知）</a:t>
                  </a:r>
                </a:p>
              </p:txBody>
            </p:sp>
          </mc:Choice>
          <mc:Fallback>
            <p:sp>
              <p:nvSpPr>
                <p:cNvPr id="84" name="文本框 83">
                  <a:extLst>
                    <a:ext uri="{FF2B5EF4-FFF2-40B4-BE49-F238E27FC236}">
                      <a16:creationId xmlns:a16="http://schemas.microsoft.com/office/drawing/2014/main" id="{A591D427-FD01-4B7B-B19C-076C91AAC6F8}"/>
                    </a:ext>
                  </a:extLst>
                </p:cNvPr>
                <p:cNvSpPr txBox="1">
                  <a:spLocks noRot="1" noChangeAspect="1" noMove="1" noResize="1" noEditPoints="1" noAdjustHandles="1" noChangeArrowheads="1" noChangeShapeType="1" noTextEdit="1"/>
                </p:cNvSpPr>
                <p:nvPr/>
              </p:nvSpPr>
              <p:spPr>
                <a:xfrm>
                  <a:off x="9768984" y="4274805"/>
                  <a:ext cx="1682138" cy="523220"/>
                </a:xfrm>
                <a:prstGeom prst="rect">
                  <a:avLst/>
                </a:prstGeom>
                <a:blipFill>
                  <a:blip r:embed="rId12"/>
                  <a:stretch>
                    <a:fillRect l="-1091" t="-2326" b="-10465"/>
                  </a:stretch>
                </a:blipFill>
              </p:spPr>
              <p:txBody>
                <a:bodyPr/>
                <a:lstStyle/>
                <a:p>
                  <a:r>
                    <a:rPr lang="zh-CN" altLang="en-US">
                      <a:noFill/>
                    </a:rPr>
                    <a:t> </a:t>
                  </a:r>
                </a:p>
              </p:txBody>
            </p:sp>
          </mc:Fallback>
        </mc:AlternateContent>
        <p:sp>
          <p:nvSpPr>
            <p:cNvPr id="85" name="文本框 84">
              <a:extLst>
                <a:ext uri="{FF2B5EF4-FFF2-40B4-BE49-F238E27FC236}">
                  <a16:creationId xmlns:a16="http://schemas.microsoft.com/office/drawing/2014/main" id="{614B5912-0425-4479-A1A6-4092F9A81889}"/>
                </a:ext>
              </a:extLst>
            </p:cNvPr>
            <p:cNvSpPr txBox="1"/>
            <p:nvPr/>
          </p:nvSpPr>
          <p:spPr>
            <a:xfrm>
              <a:off x="8199427" y="5356712"/>
              <a:ext cx="1522747" cy="307777"/>
            </a:xfrm>
            <a:prstGeom prst="rect">
              <a:avLst/>
            </a:prstGeom>
            <a:noFill/>
          </p:spPr>
          <p:txBody>
            <a:bodyPr wrap="square" rtlCol="0">
              <a:spAutoFit/>
            </a:bodyPr>
            <a:lstStyle/>
            <a:p>
              <a:r>
                <a:rPr lang="zh-CN" altLang="en-US" sz="1400" dirty="0"/>
                <a:t>正在探测的肌瘤</a:t>
              </a:r>
            </a:p>
          </p:txBody>
        </p:sp>
        <p:sp>
          <p:nvSpPr>
            <p:cNvPr id="86" name="文本框 85">
              <a:extLst>
                <a:ext uri="{FF2B5EF4-FFF2-40B4-BE49-F238E27FC236}">
                  <a16:creationId xmlns:a16="http://schemas.microsoft.com/office/drawing/2014/main" id="{747C7DA4-153F-4D71-AF23-76F6E04F0C19}"/>
                </a:ext>
              </a:extLst>
            </p:cNvPr>
            <p:cNvSpPr txBox="1"/>
            <p:nvPr/>
          </p:nvSpPr>
          <p:spPr>
            <a:xfrm>
              <a:off x="8103881" y="2315110"/>
              <a:ext cx="738487" cy="369332"/>
            </a:xfrm>
            <a:prstGeom prst="rect">
              <a:avLst/>
            </a:prstGeom>
            <a:noFill/>
          </p:spPr>
          <p:txBody>
            <a:bodyPr wrap="square" rtlCol="0">
              <a:spAutoFit/>
            </a:bodyPr>
            <a:lstStyle/>
            <a:p>
              <a:r>
                <a:rPr lang="zh-CN" altLang="en-US" dirty="0"/>
                <a:t>探针</a:t>
              </a:r>
            </a:p>
          </p:txBody>
        </p:sp>
        <mc:AlternateContent xmlns:mc="http://schemas.openxmlformats.org/markup-compatibility/2006">
          <mc:Choice xmlns:a14="http://schemas.microsoft.com/office/drawing/2010/main" Requires="a14">
            <p:sp>
              <p:nvSpPr>
                <p:cNvPr id="87" name="文本框 86">
                  <a:extLst>
                    <a:ext uri="{FF2B5EF4-FFF2-40B4-BE49-F238E27FC236}">
                      <a16:creationId xmlns:a16="http://schemas.microsoft.com/office/drawing/2014/main" id="{577B6371-20EF-459D-BBB3-0DDBF1A90C46}"/>
                    </a:ext>
                  </a:extLst>
                </p:cNvPr>
                <p:cNvSpPr txBox="1"/>
                <p:nvPr/>
              </p:nvSpPr>
              <p:spPr>
                <a:xfrm>
                  <a:off x="10178002" y="3394313"/>
                  <a:ext cx="1740154" cy="369332"/>
                </a:xfrm>
                <a:prstGeom prst="rect">
                  <a:avLst/>
                </a:prstGeom>
                <a:noFill/>
              </p:spPr>
              <p:txBody>
                <a:bodyPr wrap="square" rtlCol="0">
                  <a:spAutoFit/>
                </a:bodyPr>
                <a:lstStyle/>
                <a:p>
                  <a:r>
                    <a:rPr lang="zh-CN" altLang="en-US" dirty="0"/>
                    <a:t>（当前坐标为</a:t>
                  </a:r>
                  <a14:m>
                    <m:oMath xmlns:m="http://schemas.openxmlformats.org/officeDocument/2006/math">
                      <m:r>
                        <a:rPr lang="en-US" altLang="zh-CN" b="0" i="1" smtClean="0">
                          <a:latin typeface="Cambria Math" panose="02040503050406030204" pitchFamily="18" charset="0"/>
                        </a:rPr>
                        <m:t>𝑥</m:t>
                      </m:r>
                    </m:oMath>
                  </a14:m>
                  <a:r>
                    <a:rPr lang="zh-CN" altLang="en-US" dirty="0"/>
                    <a:t>）</a:t>
                  </a:r>
                </a:p>
              </p:txBody>
            </p:sp>
          </mc:Choice>
          <mc:Fallback>
            <p:sp>
              <p:nvSpPr>
                <p:cNvPr id="87" name="文本框 86">
                  <a:extLst>
                    <a:ext uri="{FF2B5EF4-FFF2-40B4-BE49-F238E27FC236}">
                      <a16:creationId xmlns:a16="http://schemas.microsoft.com/office/drawing/2014/main" id="{577B6371-20EF-459D-BBB3-0DDBF1A90C46}"/>
                    </a:ext>
                  </a:extLst>
                </p:cNvPr>
                <p:cNvSpPr txBox="1">
                  <a:spLocks noRot="1" noChangeAspect="1" noMove="1" noResize="1" noEditPoints="1" noAdjustHandles="1" noChangeArrowheads="1" noChangeShapeType="1" noTextEdit="1"/>
                </p:cNvSpPr>
                <p:nvPr/>
              </p:nvSpPr>
              <p:spPr>
                <a:xfrm>
                  <a:off x="10178002" y="3394313"/>
                  <a:ext cx="1740154" cy="369332"/>
                </a:xfrm>
                <a:prstGeom prst="rect">
                  <a:avLst/>
                </a:prstGeom>
                <a:blipFill>
                  <a:blip r:embed="rId13"/>
                  <a:stretch>
                    <a:fillRect l="-3158" t="-8197" r="-15789" b="-24590"/>
                  </a:stretch>
                </a:blipFill>
              </p:spPr>
              <p:txBody>
                <a:bodyPr/>
                <a:lstStyle/>
                <a:p>
                  <a:r>
                    <a:rPr lang="zh-CN" altLang="en-US">
                      <a:noFill/>
                    </a:rPr>
                    <a:t> </a:t>
                  </a:r>
                </a:p>
              </p:txBody>
            </p:sp>
          </mc:Fallback>
        </mc:AlternateContent>
        <p:cxnSp>
          <p:nvCxnSpPr>
            <p:cNvPr id="88" name="直接箭头连接符 87">
              <a:extLst>
                <a:ext uri="{FF2B5EF4-FFF2-40B4-BE49-F238E27FC236}">
                  <a16:creationId xmlns:a16="http://schemas.microsoft.com/office/drawing/2014/main" id="{7DE53EE6-3F47-4B38-998D-E3A6D59D18DF}"/>
                </a:ext>
              </a:extLst>
            </p:cNvPr>
            <p:cNvCxnSpPr>
              <a:cxnSpLocks/>
            </p:cNvCxnSpPr>
            <p:nvPr/>
          </p:nvCxnSpPr>
          <p:spPr>
            <a:xfrm flipH="1">
              <a:off x="9641841" y="3303447"/>
              <a:ext cx="786540" cy="1358104"/>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
          <p:nvSpPr>
            <p:cNvPr id="92" name="矩形 91">
              <a:extLst>
                <a:ext uri="{FF2B5EF4-FFF2-40B4-BE49-F238E27FC236}">
                  <a16:creationId xmlns:a16="http://schemas.microsoft.com/office/drawing/2014/main" id="{2B23DF8B-5799-4024-B886-308F74A057C3}"/>
                </a:ext>
              </a:extLst>
            </p:cNvPr>
            <p:cNvSpPr/>
            <p:nvPr/>
          </p:nvSpPr>
          <p:spPr>
            <a:xfrm>
              <a:off x="10774904" y="3111011"/>
              <a:ext cx="877163" cy="369332"/>
            </a:xfrm>
            <a:prstGeom prst="rect">
              <a:avLst/>
            </a:prstGeom>
          </p:spPr>
          <p:txBody>
            <a:bodyPr wrap="none">
              <a:spAutoFit/>
            </a:bodyPr>
            <a:lstStyle/>
            <a:p>
              <a:r>
                <a:rPr lang="zh-CN" altLang="en-US" dirty="0"/>
                <a:t>腹腔镜</a:t>
              </a:r>
              <a:endParaRPr lang="en-US" altLang="zh-CN" dirty="0"/>
            </a:p>
          </p:txBody>
        </p:sp>
        <mc:AlternateContent xmlns:mc="http://schemas.openxmlformats.org/markup-compatibility/2006">
          <mc:Choice xmlns:a14="http://schemas.microsoft.com/office/drawing/2010/main" Requires="a14">
            <p:sp>
              <p:nvSpPr>
                <p:cNvPr id="93" name="矩形 92">
                  <a:extLst>
                    <a:ext uri="{FF2B5EF4-FFF2-40B4-BE49-F238E27FC236}">
                      <a16:creationId xmlns:a16="http://schemas.microsoft.com/office/drawing/2014/main" id="{846C98F4-D92C-40DA-9A46-45953EDF90C3}"/>
                    </a:ext>
                  </a:extLst>
                </p:cNvPr>
                <p:cNvSpPr/>
                <p:nvPr/>
              </p:nvSpPr>
              <p:spPr>
                <a:xfrm>
                  <a:off x="10063229" y="3803493"/>
                  <a:ext cx="87652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1</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𝑥</m:t>
                        </m:r>
                      </m:oMath>
                    </m:oMathPara>
                  </a14:m>
                  <a:endParaRPr lang="zh-CN" altLang="en-US" dirty="0"/>
                </a:p>
              </p:txBody>
            </p:sp>
          </mc:Choice>
          <mc:Fallback>
            <p:sp>
              <p:nvSpPr>
                <p:cNvPr id="93" name="矩形 92">
                  <a:extLst>
                    <a:ext uri="{FF2B5EF4-FFF2-40B4-BE49-F238E27FC236}">
                      <a16:creationId xmlns:a16="http://schemas.microsoft.com/office/drawing/2014/main" id="{846C98F4-D92C-40DA-9A46-45953EDF90C3}"/>
                    </a:ext>
                  </a:extLst>
                </p:cNvPr>
                <p:cNvSpPr>
                  <a:spLocks noRot="1" noChangeAspect="1" noMove="1" noResize="1" noEditPoints="1" noAdjustHandles="1" noChangeArrowheads="1" noChangeShapeType="1" noTextEdit="1"/>
                </p:cNvSpPr>
                <p:nvPr/>
              </p:nvSpPr>
              <p:spPr>
                <a:xfrm>
                  <a:off x="10063229" y="3803493"/>
                  <a:ext cx="876522" cy="369332"/>
                </a:xfrm>
                <a:prstGeom prst="rect">
                  <a:avLst/>
                </a:prstGeom>
                <a:blipFill>
                  <a:blip r:embed="rId14"/>
                  <a:stretch>
                    <a:fillRect/>
                  </a:stretch>
                </a:blipFill>
              </p:spPr>
              <p:txBody>
                <a:bodyPr/>
                <a:lstStyle/>
                <a:p>
                  <a:r>
                    <a:rPr lang="zh-CN" altLang="en-US">
                      <a:noFill/>
                    </a:rPr>
                    <a:t> </a:t>
                  </a:r>
                </a:p>
              </p:txBody>
            </p:sp>
          </mc:Fallback>
        </mc:AlternateContent>
        <p:grpSp>
          <p:nvGrpSpPr>
            <p:cNvPr id="108" name="组合 107">
              <a:extLst>
                <a:ext uri="{FF2B5EF4-FFF2-40B4-BE49-F238E27FC236}">
                  <a16:creationId xmlns:a16="http://schemas.microsoft.com/office/drawing/2014/main" id="{D7397FBB-3052-4E58-B366-09C815DCA299}"/>
                </a:ext>
              </a:extLst>
            </p:cNvPr>
            <p:cNvGrpSpPr/>
            <p:nvPr/>
          </p:nvGrpSpPr>
          <p:grpSpPr>
            <a:xfrm rot="21170004">
              <a:off x="6326051" y="1588219"/>
              <a:ext cx="3900149" cy="2554670"/>
              <a:chOff x="6468291" y="1578059"/>
              <a:chExt cx="3900149" cy="2554670"/>
            </a:xfrm>
          </p:grpSpPr>
          <p:sp>
            <p:nvSpPr>
              <p:cNvPr id="96" name="任意多边形: 形状 95">
                <a:extLst>
                  <a:ext uri="{FF2B5EF4-FFF2-40B4-BE49-F238E27FC236}">
                    <a16:creationId xmlns:a16="http://schemas.microsoft.com/office/drawing/2014/main" id="{7D00FA49-D168-44DA-8E79-FC1FF48A812A}"/>
                  </a:ext>
                </a:extLst>
              </p:cNvPr>
              <p:cNvSpPr/>
              <p:nvPr/>
            </p:nvSpPr>
            <p:spPr>
              <a:xfrm>
                <a:off x="6468291" y="1578059"/>
                <a:ext cx="3749040" cy="2302460"/>
              </a:xfrm>
              <a:custGeom>
                <a:avLst/>
                <a:gdLst>
                  <a:gd name="connsiteX0" fmla="*/ 0 w 3749040"/>
                  <a:gd name="connsiteY0" fmla="*/ 2302460 h 2302460"/>
                  <a:gd name="connsiteX1" fmla="*/ 121920 w 3749040"/>
                  <a:gd name="connsiteY1" fmla="*/ 1337260 h 2302460"/>
                  <a:gd name="connsiteX2" fmla="*/ 731520 w 3749040"/>
                  <a:gd name="connsiteY2" fmla="*/ 463500 h 2302460"/>
                  <a:gd name="connsiteX3" fmla="*/ 1778000 w 3749040"/>
                  <a:gd name="connsiteY3" fmla="*/ 16460 h 2302460"/>
                  <a:gd name="connsiteX4" fmla="*/ 3088640 w 3749040"/>
                  <a:gd name="connsiteY4" fmla="*/ 138380 h 2302460"/>
                  <a:gd name="connsiteX5" fmla="*/ 3749040 w 3749040"/>
                  <a:gd name="connsiteY5" fmla="*/ 534620 h 2302460"/>
                  <a:gd name="connsiteX6" fmla="*/ 3749040 w 3749040"/>
                  <a:gd name="connsiteY6" fmla="*/ 534620 h 2302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49040" h="2302460">
                    <a:moveTo>
                      <a:pt x="0" y="2302460"/>
                    </a:moveTo>
                    <a:cubicBezTo>
                      <a:pt x="0" y="1973106"/>
                      <a:pt x="0" y="1643753"/>
                      <a:pt x="121920" y="1337260"/>
                    </a:cubicBezTo>
                    <a:cubicBezTo>
                      <a:pt x="243840" y="1030767"/>
                      <a:pt x="455507" y="683633"/>
                      <a:pt x="731520" y="463500"/>
                    </a:cubicBezTo>
                    <a:cubicBezTo>
                      <a:pt x="1007533" y="243367"/>
                      <a:pt x="1385147" y="70647"/>
                      <a:pt x="1778000" y="16460"/>
                    </a:cubicBezTo>
                    <a:cubicBezTo>
                      <a:pt x="2170853" y="-37727"/>
                      <a:pt x="2760133" y="52020"/>
                      <a:pt x="3088640" y="138380"/>
                    </a:cubicBezTo>
                    <a:cubicBezTo>
                      <a:pt x="3417147" y="224740"/>
                      <a:pt x="3749040" y="534620"/>
                      <a:pt x="3749040" y="534620"/>
                    </a:cubicBezTo>
                    <a:lnTo>
                      <a:pt x="3749040" y="534620"/>
                    </a:lnTo>
                  </a:path>
                </a:pathLst>
              </a:cu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0" name="直接箭头连接符 99">
                <a:extLst>
                  <a:ext uri="{FF2B5EF4-FFF2-40B4-BE49-F238E27FC236}">
                    <a16:creationId xmlns:a16="http://schemas.microsoft.com/office/drawing/2014/main" id="{C1266BF1-E9D4-47A8-90D9-5DD5E39E0DCA}"/>
                  </a:ext>
                </a:extLst>
              </p:cNvPr>
              <p:cNvCxnSpPr>
                <a:cxnSpLocks/>
              </p:cNvCxnSpPr>
              <p:nvPr/>
            </p:nvCxnSpPr>
            <p:spPr>
              <a:xfrm>
                <a:off x="6468291" y="3883496"/>
                <a:ext cx="0" cy="24923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3" name="直接箭头连接符 102">
                <a:extLst>
                  <a:ext uri="{FF2B5EF4-FFF2-40B4-BE49-F238E27FC236}">
                    <a16:creationId xmlns:a16="http://schemas.microsoft.com/office/drawing/2014/main" id="{D1998D0F-022C-4B9A-AAD7-831E35A4ABBA}"/>
                  </a:ext>
                </a:extLst>
              </p:cNvPr>
              <p:cNvCxnSpPr>
                <a:cxnSpLocks/>
              </p:cNvCxnSpPr>
              <p:nvPr/>
            </p:nvCxnSpPr>
            <p:spPr>
              <a:xfrm>
                <a:off x="10207171" y="2102519"/>
                <a:ext cx="161269" cy="1579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5009911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A9F866C-E47F-4C0D-9A19-23CF7C955DFA}"/>
              </a:ext>
            </a:extLst>
          </p:cNvPr>
          <p:cNvSpPr>
            <a:spLocks noGrp="1"/>
          </p:cNvSpPr>
          <p:nvPr>
            <p:ph type="body" sz="quarter" idx="10"/>
          </p:nvPr>
        </p:nvSpPr>
        <p:spPr/>
        <p:txBody>
          <a:bodyPr/>
          <a:lstStyle/>
          <a:p>
            <a:r>
              <a:rPr lang="en-US" altLang="zh-CN" dirty="0"/>
              <a:t>05 </a:t>
            </a:r>
            <a:r>
              <a:rPr lang="zh-CN" altLang="en-US" dirty="0"/>
              <a:t>术中导航算法：探针</a:t>
            </a:r>
            <a:r>
              <a:rPr lang="en-US" altLang="zh-CN" dirty="0"/>
              <a:t>-</a:t>
            </a:r>
            <a:r>
              <a:rPr lang="zh-CN" altLang="en-US" dirty="0"/>
              <a:t>原点</a:t>
            </a:r>
          </a:p>
        </p:txBody>
      </p:sp>
      <p:sp>
        <p:nvSpPr>
          <p:cNvPr id="3" name="内容占位符 2">
            <a:extLst>
              <a:ext uri="{FF2B5EF4-FFF2-40B4-BE49-F238E27FC236}">
                <a16:creationId xmlns:a16="http://schemas.microsoft.com/office/drawing/2014/main" id="{77B084BF-6A8F-48C9-AB30-2AF2EBA63309}"/>
              </a:ext>
            </a:extLst>
          </p:cNvPr>
          <p:cNvSpPr txBox="1">
            <a:spLocks/>
          </p:cNvSpPr>
          <p:nvPr/>
        </p:nvSpPr>
        <p:spPr>
          <a:xfrm>
            <a:off x="1041400" y="1138302"/>
            <a:ext cx="10515600" cy="527177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000" dirty="0"/>
              <a:t>D-H</a:t>
            </a:r>
            <a:r>
              <a:rPr lang="zh-CN" altLang="en-US" sz="2000" dirty="0"/>
              <a:t>方法</a:t>
            </a:r>
          </a:p>
          <a:p>
            <a:pPr marL="0" indent="0">
              <a:buNone/>
            </a:pPr>
            <a:r>
              <a:rPr lang="zh-CN" altLang="en-US" sz="2000" dirty="0"/>
              <a:t>找到每个顶点的以下四个参数：</a:t>
            </a:r>
          </a:p>
          <a:p>
            <a:pPr lvl="1"/>
            <a:r>
              <a:rPr lang="zh-CN" altLang="en-US" sz="1600" dirty="0"/>
              <a:t>连杆长度（</a:t>
            </a:r>
            <a:r>
              <a:rPr lang="en-US" altLang="zh-CN" sz="1600" dirty="0"/>
              <a:t>a</a:t>
            </a:r>
            <a:r>
              <a:rPr lang="zh-CN" altLang="en-US" sz="1600" dirty="0"/>
              <a:t>）：两个关节的轴（旋转关节的旋转轴，平移关节的平移轴）之间的公共法线的长度</a:t>
            </a:r>
          </a:p>
          <a:p>
            <a:pPr lvl="1"/>
            <a:r>
              <a:rPr lang="zh-CN" altLang="en-US" sz="1600" dirty="0"/>
              <a:t>连杆扭转（</a:t>
            </a:r>
            <a:r>
              <a:rPr lang="zh-CN" altLang="en-US" sz="1600" dirty="0">
                <a:latin typeface="Arial" panose="020B0604020202020204" pitchFamily="34" charset="0"/>
                <a:cs typeface="Arial" panose="020B0604020202020204" pitchFamily="34" charset="0"/>
              </a:rPr>
              <a:t>α</a:t>
            </a:r>
            <a:r>
              <a:rPr lang="zh-CN" altLang="en-US" sz="1600" dirty="0"/>
              <a:t>）：一个关节的轴相对于另一个关节的轴绕它们的公共法线旋转的角度；</a:t>
            </a:r>
          </a:p>
          <a:p>
            <a:pPr lvl="1"/>
            <a:r>
              <a:rPr lang="zh-CN" altLang="en-US" sz="1600" dirty="0"/>
              <a:t>连杆偏移（</a:t>
            </a:r>
            <a:r>
              <a:rPr lang="en-US" altLang="zh-CN" sz="1600" dirty="0"/>
              <a:t>d</a:t>
            </a:r>
            <a:r>
              <a:rPr lang="zh-CN" altLang="en-US" sz="1600" dirty="0"/>
              <a:t>）：一个关节与下一个关节的公共法线和它与上一个关节的公共法线沿这个关节轴的距离</a:t>
            </a:r>
          </a:p>
          <a:p>
            <a:pPr lvl="1"/>
            <a:r>
              <a:rPr lang="zh-CN" altLang="en-US" sz="1600" dirty="0"/>
              <a:t>关节转角（</a:t>
            </a:r>
            <a:r>
              <a:rPr lang="zh-CN" altLang="en-US" sz="1600" dirty="0">
                <a:latin typeface="Calibri" panose="020F0502020204030204" charset="0"/>
                <a:cs typeface="Calibri" panose="020F0502020204030204" charset="0"/>
              </a:rPr>
              <a:t>θ</a:t>
            </a:r>
            <a:r>
              <a:rPr lang="zh-CN" altLang="en-US" sz="1600" dirty="0"/>
              <a:t>）：一个关节与下一个关节的公共法线和它与上一个关节的公共法线绕这个关节轴的转角</a:t>
            </a:r>
          </a:p>
          <a:p>
            <a:pPr marL="0" indent="0">
              <a:buNone/>
            </a:pPr>
            <a:r>
              <a:rPr lang="zh-CN" altLang="en-US" sz="1995" dirty="0"/>
              <a:t>计算出每个关节的转换矩阵：</a:t>
            </a:r>
          </a:p>
          <a:p>
            <a:endParaRPr lang="zh-CN" altLang="en-US" sz="1995" dirty="0"/>
          </a:p>
          <a:p>
            <a:endParaRPr lang="zh-CN" altLang="en-US" sz="1995" dirty="0"/>
          </a:p>
          <a:p>
            <a:endParaRPr lang="en-US" altLang="zh-CN" sz="1995" dirty="0"/>
          </a:p>
          <a:p>
            <a:endParaRPr lang="zh-CN" altLang="en-US" sz="1995" dirty="0"/>
          </a:p>
          <a:p>
            <a:pPr marL="0" indent="0">
              <a:buNone/>
            </a:pPr>
            <a:r>
              <a:rPr lang="zh-CN" altLang="en-US" sz="1995" dirty="0"/>
              <a:t>将每个关节的转换矩阵相乘即可得到原点到探针的坐标转换矩阵：</a:t>
            </a:r>
          </a:p>
          <a:p>
            <a:endParaRPr lang="zh-CN" altLang="en-US" sz="1995" dirty="0"/>
          </a:p>
        </p:txBody>
      </p:sp>
      <p:pic>
        <p:nvPicPr>
          <p:cNvPr id="4" name="图片 3" descr="828cc183ba664e39aa27e94446e74e0">
            <a:extLst>
              <a:ext uri="{FF2B5EF4-FFF2-40B4-BE49-F238E27FC236}">
                <a16:creationId xmlns:a16="http://schemas.microsoft.com/office/drawing/2014/main" id="{7CFD93A4-C06D-42DE-AC4E-3BCE703B1159}"/>
              </a:ext>
            </a:extLst>
          </p:cNvPr>
          <p:cNvPicPr>
            <a:picLocks noChangeAspect="1"/>
          </p:cNvPicPr>
          <p:nvPr/>
        </p:nvPicPr>
        <p:blipFill>
          <a:blip r:embed="rId3"/>
          <a:srcRect t="15841" r="715" b="11098"/>
          <a:stretch>
            <a:fillRect/>
          </a:stretch>
        </p:blipFill>
        <p:spPr>
          <a:xfrm>
            <a:off x="2973704" y="3587738"/>
            <a:ext cx="5028565" cy="1555115"/>
          </a:xfrm>
          <a:prstGeom prst="rect">
            <a:avLst/>
          </a:prstGeom>
        </p:spPr>
      </p:pic>
      <p:pic>
        <p:nvPicPr>
          <p:cNvPr id="5" name="图片 4" descr="85bd202f75826af828b66521ca611f6">
            <a:extLst>
              <a:ext uri="{FF2B5EF4-FFF2-40B4-BE49-F238E27FC236}">
                <a16:creationId xmlns:a16="http://schemas.microsoft.com/office/drawing/2014/main" id="{B020E8AD-9379-4E91-94B7-90CA9F88AF05}"/>
              </a:ext>
            </a:extLst>
          </p:cNvPr>
          <p:cNvPicPr>
            <a:picLocks noChangeAspect="1"/>
          </p:cNvPicPr>
          <p:nvPr/>
        </p:nvPicPr>
        <p:blipFill>
          <a:blip r:embed="rId4"/>
          <a:srcRect t="23052" b="15823"/>
          <a:stretch>
            <a:fillRect/>
          </a:stretch>
        </p:blipFill>
        <p:spPr>
          <a:xfrm>
            <a:off x="4150995" y="5534845"/>
            <a:ext cx="3324225" cy="483235"/>
          </a:xfrm>
          <a:prstGeom prst="rect">
            <a:avLst/>
          </a:prstGeom>
        </p:spPr>
      </p:pic>
      <p:sp>
        <p:nvSpPr>
          <p:cNvPr id="6" name="矩形 5">
            <a:extLst>
              <a:ext uri="{FF2B5EF4-FFF2-40B4-BE49-F238E27FC236}">
                <a16:creationId xmlns:a16="http://schemas.microsoft.com/office/drawing/2014/main" id="{9E00BF1E-FB63-472C-9F67-866A24144712}"/>
              </a:ext>
            </a:extLst>
          </p:cNvPr>
          <p:cNvSpPr/>
          <p:nvPr/>
        </p:nvSpPr>
        <p:spPr>
          <a:xfrm>
            <a:off x="838200" y="6410072"/>
            <a:ext cx="9301480" cy="461665"/>
          </a:xfrm>
          <a:prstGeom prst="rect">
            <a:avLst/>
          </a:prstGeom>
        </p:spPr>
        <p:txBody>
          <a:bodyPr wrap="square">
            <a:spAutoFit/>
          </a:bodyPr>
          <a:lstStyle/>
          <a:p>
            <a:r>
              <a:rPr lang="zh-CN" altLang="en-US" sz="1200" dirty="0"/>
              <a:t>Corke,P.I.“A Simple and Systematic Approach to Assigning Denavit-Hartenberg Parameters,” IEEE transactions on robotics, 2007, vol. 23, no. 3. New York, NY: IEEE, pp. 590–594</a:t>
            </a:r>
          </a:p>
        </p:txBody>
      </p:sp>
    </p:spTree>
    <p:extLst>
      <p:ext uri="{BB962C8B-B14F-4D97-AF65-F5344CB8AC3E}">
        <p14:creationId xmlns:p14="http://schemas.microsoft.com/office/powerpoint/2010/main" val="15751746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C904AC2-4572-4453-A9FA-30A47B523738}"/>
              </a:ext>
            </a:extLst>
          </p:cNvPr>
          <p:cNvSpPr>
            <a:spLocks noGrp="1"/>
          </p:cNvSpPr>
          <p:nvPr>
            <p:ph type="body" sz="quarter" idx="10"/>
          </p:nvPr>
        </p:nvSpPr>
        <p:spPr/>
        <p:txBody>
          <a:bodyPr/>
          <a:lstStyle/>
          <a:p>
            <a:r>
              <a:rPr lang="en-US" altLang="zh-CN" dirty="0"/>
              <a:t>05 </a:t>
            </a:r>
            <a:r>
              <a:rPr lang="zh-CN" altLang="en-US" dirty="0"/>
              <a:t>术中导航算法：相机</a:t>
            </a:r>
            <a:r>
              <a:rPr lang="en-US" altLang="zh-CN" dirty="0"/>
              <a:t>-</a:t>
            </a:r>
            <a:r>
              <a:rPr lang="zh-CN" altLang="en-US" dirty="0"/>
              <a:t>探针</a:t>
            </a:r>
          </a:p>
        </p:txBody>
      </p:sp>
      <p:sp>
        <p:nvSpPr>
          <p:cNvPr id="3" name="矩形 2">
            <a:extLst>
              <a:ext uri="{FF2B5EF4-FFF2-40B4-BE49-F238E27FC236}">
                <a16:creationId xmlns:a16="http://schemas.microsoft.com/office/drawing/2014/main" id="{3ADC3E7B-3E4B-4F69-8E5C-1A4ACFFCB61E}"/>
              </a:ext>
            </a:extLst>
          </p:cNvPr>
          <p:cNvSpPr/>
          <p:nvPr/>
        </p:nvSpPr>
        <p:spPr>
          <a:xfrm>
            <a:off x="-71120" y="1490603"/>
            <a:ext cx="5222240" cy="4678204"/>
          </a:xfrm>
          <a:prstGeom prst="rect">
            <a:avLst/>
          </a:prstGeom>
        </p:spPr>
        <p:txBody>
          <a:bodyPr wrap="square">
            <a:spAutoFit/>
          </a:bodyPr>
          <a:lstStyle/>
          <a:p>
            <a:pPr lvl="2"/>
            <a:r>
              <a:rPr lang="zh-CN" altLang="en-US" sz="2000" dirty="0">
                <a:sym typeface="+mn-ea"/>
              </a:rPr>
              <a:t>张正友方法</a:t>
            </a:r>
          </a:p>
          <a:p>
            <a:pPr lvl="2"/>
            <a:endParaRPr lang="zh-CN" altLang="en-US" sz="2000" dirty="0">
              <a:sym typeface="+mn-ea"/>
            </a:endParaRPr>
          </a:p>
          <a:p>
            <a:pPr lvl="2"/>
            <a:r>
              <a:rPr lang="zh-CN" altLang="en-US" sz="2000" dirty="0">
                <a:sym typeface="+mn-ea"/>
              </a:rPr>
              <a:t>拍摄一些不同方向的照片</a:t>
            </a:r>
          </a:p>
          <a:p>
            <a:pPr lvl="2"/>
            <a:endParaRPr lang="zh-CN" altLang="en-US" sz="2000" dirty="0"/>
          </a:p>
          <a:p>
            <a:pPr lvl="2"/>
            <a:r>
              <a:rPr lang="zh-CN" altLang="en-US" sz="2000" dirty="0">
                <a:sym typeface="+mn-ea"/>
              </a:rPr>
              <a:t>从照片中提取棋盘格角点</a:t>
            </a:r>
          </a:p>
          <a:p>
            <a:pPr lvl="2"/>
            <a:endParaRPr lang="zh-CN" altLang="en-US" sz="2000" dirty="0"/>
          </a:p>
          <a:p>
            <a:pPr lvl="2"/>
            <a:r>
              <a:rPr lang="zh-CN" altLang="en-US" sz="2000" dirty="0">
                <a:sym typeface="+mn-ea"/>
              </a:rPr>
              <a:t>估算理想无畸变的情况下的内部参数和相对位置</a:t>
            </a:r>
          </a:p>
          <a:p>
            <a:pPr lvl="2"/>
            <a:endParaRPr lang="zh-CN" altLang="en-US" sz="2000" dirty="0"/>
          </a:p>
          <a:p>
            <a:pPr lvl="2"/>
            <a:r>
              <a:rPr lang="zh-CN" altLang="en-US" sz="2000" dirty="0">
                <a:sym typeface="+mn-ea"/>
              </a:rPr>
              <a:t>应用最小二乘法估算实际存在径向畸变下的畸变系数</a:t>
            </a:r>
          </a:p>
          <a:p>
            <a:pPr lvl="2"/>
            <a:endParaRPr lang="zh-CN" altLang="en-US" sz="2000" dirty="0"/>
          </a:p>
          <a:p>
            <a:pPr lvl="2"/>
            <a:r>
              <a:rPr lang="zh-CN" altLang="en-US" sz="2000" dirty="0">
                <a:sym typeface="+mn-ea"/>
              </a:rPr>
              <a:t>用极大似然法，优化估计，提升估计精度</a:t>
            </a:r>
          </a:p>
          <a:p>
            <a:pPr lvl="2"/>
            <a:endParaRPr lang="en-US" altLang="zh-CN" dirty="0"/>
          </a:p>
        </p:txBody>
      </p:sp>
      <p:sp>
        <p:nvSpPr>
          <p:cNvPr id="4" name="矩形 3">
            <a:extLst>
              <a:ext uri="{FF2B5EF4-FFF2-40B4-BE49-F238E27FC236}">
                <a16:creationId xmlns:a16="http://schemas.microsoft.com/office/drawing/2014/main" id="{9BD7AEF8-F2B0-4020-90D3-F934F6030735}"/>
              </a:ext>
            </a:extLst>
          </p:cNvPr>
          <p:cNvSpPr/>
          <p:nvPr/>
        </p:nvSpPr>
        <p:spPr>
          <a:xfrm>
            <a:off x="-142240" y="6437342"/>
            <a:ext cx="10586720" cy="307777"/>
          </a:xfrm>
          <a:prstGeom prst="rect">
            <a:avLst/>
          </a:prstGeom>
        </p:spPr>
        <p:txBody>
          <a:bodyPr wrap="square">
            <a:spAutoFit/>
          </a:bodyPr>
          <a:lstStyle/>
          <a:p>
            <a:pPr lvl="2"/>
            <a:r>
              <a:rPr lang="en-US" altLang="zh-CN" sz="1400" dirty="0">
                <a:sym typeface="+mn-ea"/>
              </a:rPr>
              <a:t>Zhang, Z.. A flexible new technique for camera calibration. IEEE Trans. Pattern Anal. Mach. </a:t>
            </a:r>
            <a:r>
              <a:rPr lang="en-US" altLang="zh-CN" sz="1400" dirty="0" err="1">
                <a:sym typeface="+mn-ea"/>
              </a:rPr>
              <a:t>Intell</a:t>
            </a:r>
            <a:r>
              <a:rPr lang="en-US" altLang="zh-CN" sz="1400" dirty="0">
                <a:sym typeface="+mn-ea"/>
              </a:rPr>
              <a:t>. 2000,</a:t>
            </a:r>
            <a:r>
              <a:rPr lang="zh-CN" altLang="en-US" sz="1400" dirty="0">
                <a:sym typeface="+mn-ea"/>
              </a:rPr>
              <a:t> </a:t>
            </a:r>
            <a:r>
              <a:rPr lang="en-US" altLang="zh-CN" sz="1400" dirty="0">
                <a:sym typeface="+mn-ea"/>
              </a:rPr>
              <a:t>22 (11), 1330–1334 .</a:t>
            </a:r>
          </a:p>
        </p:txBody>
      </p:sp>
      <p:sp>
        <p:nvSpPr>
          <p:cNvPr id="5" name="矩形 4">
            <a:extLst>
              <a:ext uri="{FF2B5EF4-FFF2-40B4-BE49-F238E27FC236}">
                <a16:creationId xmlns:a16="http://schemas.microsoft.com/office/drawing/2014/main" id="{F087B981-E899-4FB1-B559-A5123699C85E}"/>
              </a:ext>
            </a:extLst>
          </p:cNvPr>
          <p:cNvSpPr/>
          <p:nvPr/>
        </p:nvSpPr>
        <p:spPr>
          <a:xfrm>
            <a:off x="5791200" y="1367399"/>
            <a:ext cx="6096000" cy="4647426"/>
          </a:xfrm>
          <a:prstGeom prst="rect">
            <a:avLst/>
          </a:prstGeom>
        </p:spPr>
        <p:txBody>
          <a:bodyPr>
            <a:spAutoFit/>
          </a:bodyPr>
          <a:lstStyle/>
          <a:p>
            <a:pPr lvl="2"/>
            <a:r>
              <a:rPr lang="zh-CN" altLang="en-US" sz="2000" dirty="0">
                <a:sym typeface="+mn-ea"/>
              </a:rPr>
              <a:t>优点：</a:t>
            </a:r>
          </a:p>
          <a:p>
            <a:pPr lvl="3"/>
            <a:r>
              <a:rPr lang="zh-CN" altLang="en-US" dirty="0">
                <a:sym typeface="+mn-ea"/>
              </a:rPr>
              <a:t>可以实时获取腹腔镜的焦距等内部参数，不用在手术中取出腹腔镜并重新标定</a:t>
            </a:r>
          </a:p>
          <a:p>
            <a:pPr lvl="3"/>
            <a:endParaRPr lang="zh-CN" altLang="en-US" dirty="0">
              <a:sym typeface="+mn-ea"/>
            </a:endParaRPr>
          </a:p>
          <a:p>
            <a:pPr lvl="2"/>
            <a:r>
              <a:rPr lang="zh-CN" altLang="en-US" sz="2000" dirty="0">
                <a:sym typeface="+mn-ea"/>
              </a:rPr>
              <a:t>缺点：</a:t>
            </a:r>
            <a:endParaRPr lang="zh-CN" altLang="en-US" sz="2000" dirty="0"/>
          </a:p>
          <a:p>
            <a:pPr lvl="3"/>
            <a:r>
              <a:rPr lang="zh-CN" altLang="en-US" dirty="0">
                <a:sym typeface="+mn-ea"/>
              </a:rPr>
              <a:t>可能导致增强图像不稳定的情况，尤其是当镜头与棋盘格之间角度较大时</a:t>
            </a:r>
          </a:p>
          <a:p>
            <a:pPr lvl="3"/>
            <a:endParaRPr lang="zh-CN" altLang="en-US" dirty="0">
              <a:sym typeface="+mn-ea"/>
            </a:endParaRPr>
          </a:p>
          <a:p>
            <a:pPr lvl="2"/>
            <a:r>
              <a:rPr lang="zh-CN" altLang="en-US" sz="2000" dirty="0">
                <a:sym typeface="+mn-ea"/>
              </a:rPr>
              <a:t>原因：</a:t>
            </a:r>
          </a:p>
          <a:p>
            <a:pPr lvl="3"/>
            <a:r>
              <a:rPr lang="zh-CN" altLang="en-US" dirty="0"/>
              <a:t>由于算力有限，只能用</a:t>
            </a:r>
            <a:r>
              <a:rPr lang="en-US" altLang="zh-CN" dirty="0"/>
              <a:t>8</a:t>
            </a:r>
            <a:r>
              <a:rPr lang="zh-CN" altLang="en-US" dirty="0"/>
              <a:t>张连续的帧进行标定，否则会造成计算时间过长，影响实时性</a:t>
            </a:r>
          </a:p>
          <a:p>
            <a:pPr lvl="3"/>
            <a:r>
              <a:rPr lang="zh-CN" altLang="en-US" dirty="0"/>
              <a:t>由于每次计算时间过长，采样频率太低</a:t>
            </a:r>
          </a:p>
          <a:p>
            <a:pPr lvl="3"/>
            <a:endParaRPr lang="zh-CN" altLang="en-US" dirty="0"/>
          </a:p>
          <a:p>
            <a:pPr lvl="2"/>
            <a:r>
              <a:rPr lang="zh-CN" altLang="en-US" sz="2000" dirty="0">
                <a:sym typeface="+mn-ea"/>
              </a:rPr>
              <a:t>可能的改进：</a:t>
            </a:r>
          </a:p>
          <a:p>
            <a:pPr lvl="3"/>
            <a:r>
              <a:rPr lang="zh-CN" altLang="en-US" dirty="0">
                <a:sym typeface="+mn-ea"/>
              </a:rPr>
              <a:t>使用算力更强的计算机或者使用服务器等设备进行计算</a:t>
            </a:r>
            <a:endParaRPr lang="zh-CN" altLang="en-US" dirty="0"/>
          </a:p>
        </p:txBody>
      </p:sp>
      <p:cxnSp>
        <p:nvCxnSpPr>
          <p:cNvPr id="7" name="直接连接符 6">
            <a:extLst>
              <a:ext uri="{FF2B5EF4-FFF2-40B4-BE49-F238E27FC236}">
                <a16:creationId xmlns:a16="http://schemas.microsoft.com/office/drawing/2014/main" id="{F6522929-5CF3-480D-BCAD-A280B8B3FD2F}"/>
              </a:ext>
            </a:extLst>
          </p:cNvPr>
          <p:cNvCxnSpPr>
            <a:cxnSpLocks/>
          </p:cNvCxnSpPr>
          <p:nvPr/>
        </p:nvCxnSpPr>
        <p:spPr>
          <a:xfrm flipV="1">
            <a:off x="5862320" y="873663"/>
            <a:ext cx="0" cy="5533201"/>
          </a:xfrm>
          <a:prstGeom prst="line">
            <a:avLst/>
          </a:prstGeom>
          <a:ln w="190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813734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8043C958-6D14-45F0-9074-EE276D47FC67}"/>
              </a:ext>
            </a:extLst>
          </p:cNvPr>
          <p:cNvSpPr>
            <a:spLocks noGrp="1"/>
          </p:cNvSpPr>
          <p:nvPr>
            <p:ph type="body" sz="quarter" idx="10"/>
          </p:nvPr>
        </p:nvSpPr>
        <p:spPr/>
        <p:txBody>
          <a:bodyPr/>
          <a:lstStyle/>
          <a:p>
            <a:r>
              <a:rPr lang="en-US" altLang="zh-CN" dirty="0"/>
              <a:t>06 </a:t>
            </a:r>
            <a:r>
              <a:rPr lang="zh-CN" altLang="en-US" dirty="0"/>
              <a:t>演示系统：手术钳</a:t>
            </a:r>
          </a:p>
        </p:txBody>
      </p:sp>
      <p:pic>
        <p:nvPicPr>
          <p:cNvPr id="4" name="图片 3">
            <a:extLst>
              <a:ext uri="{FF2B5EF4-FFF2-40B4-BE49-F238E27FC236}">
                <a16:creationId xmlns:a16="http://schemas.microsoft.com/office/drawing/2014/main" id="{81D920D6-814A-4062-BB66-DBA2295F63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53604" y="1979367"/>
            <a:ext cx="4127520" cy="3095640"/>
          </a:xfrm>
          <a:prstGeom prst="rect">
            <a:avLst/>
          </a:prstGeom>
        </p:spPr>
      </p:pic>
      <p:pic>
        <p:nvPicPr>
          <p:cNvPr id="6" name="图片 5">
            <a:extLst>
              <a:ext uri="{FF2B5EF4-FFF2-40B4-BE49-F238E27FC236}">
                <a16:creationId xmlns:a16="http://schemas.microsoft.com/office/drawing/2014/main" id="{169C3029-56E8-41B1-A6EA-07355CBD40E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05702" y="1947703"/>
            <a:ext cx="4169738" cy="3127304"/>
          </a:xfrm>
          <a:prstGeom prst="rect">
            <a:avLst/>
          </a:prstGeom>
        </p:spPr>
      </p:pic>
      <p:pic>
        <p:nvPicPr>
          <p:cNvPr id="8" name="图片 7">
            <a:extLst>
              <a:ext uri="{FF2B5EF4-FFF2-40B4-BE49-F238E27FC236}">
                <a16:creationId xmlns:a16="http://schemas.microsoft.com/office/drawing/2014/main" id="{749DB0FD-46F9-47B5-86D7-D804D19CA26C}"/>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8000" b="93125" l="6375" r="97500">
                        <a14:foregroundMark x1="10250" y1="14500" x2="67625" y2="50625"/>
                        <a14:foregroundMark x1="67625" y1="50625" x2="80875" y2="66000"/>
                        <a14:foregroundMark x1="80875" y1="66000" x2="71250" y2="84000"/>
                        <a14:foregroundMark x1="71250" y1="84000" x2="71125" y2="84000"/>
                        <a14:foregroundMark x1="73750" y1="68875" x2="88500" y2="82750"/>
                        <a14:foregroundMark x1="76375" y1="65500" x2="94000" y2="74125"/>
                        <a14:foregroundMark x1="7250" y1="8000" x2="22375" y2="21375"/>
                        <a14:foregroundMark x1="6375" y1="14875" x2="15500" y2="10125"/>
                        <a14:foregroundMark x1="18875" y1="16625" x2="40500" y2="26500"/>
                        <a14:foregroundMark x1="40500" y1="26500" x2="55875" y2="40250"/>
                        <a14:foregroundMark x1="55875" y1="40250" x2="56000" y2="40375"/>
                        <a14:foregroundMark x1="10750" y1="11000" x2="28375" y2="21000"/>
                        <a14:foregroundMark x1="28375" y1="21000" x2="31875" y2="24375"/>
                        <a14:foregroundMark x1="12375" y1="17125" x2="55250" y2="42750"/>
                        <a14:foregroundMark x1="55250" y1="42750" x2="70750" y2="68500"/>
                        <a14:foregroundMark x1="20250" y1="24375" x2="63250" y2="54375"/>
                        <a14:foregroundMark x1="63250" y1="54375" x2="63875" y2="55125"/>
                        <a14:foregroundMark x1="66375" y1="79750" x2="66000" y2="93125"/>
                        <a14:foregroundMark x1="69000" y1="75000" x2="62500" y2="85375"/>
                        <a14:foregroundMark x1="63375" y1="75000" x2="73375" y2="83125"/>
                        <a14:foregroundMark x1="69500" y1="85375" x2="95750" y2="85375"/>
                        <a14:foregroundMark x1="63875" y1="75375" x2="74625" y2="79250"/>
                        <a14:foregroundMark x1="63375" y1="81875" x2="67750" y2="69375"/>
                        <a14:foregroundMark x1="91000" y1="71500" x2="92750" y2="65500"/>
                        <a14:foregroundMark x1="85000" y1="69750" x2="93625" y2="69375"/>
                        <a14:foregroundMark x1="83750" y1="65500" x2="97500" y2="67125"/>
                      </a14:backgroundRemoval>
                    </a14:imgEffect>
                  </a14:imgLayer>
                </a14:imgProps>
              </a:ext>
              <a:ext uri="{28A0092B-C50C-407E-A947-70E740481C1C}">
                <a14:useLocalDpi xmlns:a14="http://schemas.microsoft.com/office/drawing/2010/main" val="0"/>
              </a:ext>
            </a:extLst>
          </a:blip>
          <a:stretch>
            <a:fillRect/>
          </a:stretch>
        </p:blipFill>
        <p:spPr>
          <a:xfrm rot="19269969">
            <a:off x="420926" y="2393251"/>
            <a:ext cx="2436663" cy="2436663"/>
          </a:xfrm>
          <a:prstGeom prst="rect">
            <a:avLst/>
          </a:prstGeom>
        </p:spPr>
      </p:pic>
      <p:sp>
        <p:nvSpPr>
          <p:cNvPr id="7" name="文本框 6">
            <a:extLst>
              <a:ext uri="{FF2B5EF4-FFF2-40B4-BE49-F238E27FC236}">
                <a16:creationId xmlns:a16="http://schemas.microsoft.com/office/drawing/2014/main" id="{77C280C2-EA37-4D7D-ACD3-0A47D7BB248B}"/>
              </a:ext>
            </a:extLst>
          </p:cNvPr>
          <p:cNvSpPr txBox="1"/>
          <p:nvPr/>
        </p:nvSpPr>
        <p:spPr>
          <a:xfrm>
            <a:off x="209167" y="4100079"/>
            <a:ext cx="2761515" cy="369332"/>
          </a:xfrm>
          <a:prstGeom prst="rect">
            <a:avLst/>
          </a:prstGeom>
          <a:noFill/>
        </p:spPr>
        <p:txBody>
          <a:bodyPr wrap="square" rtlCol="0">
            <a:spAutoFit/>
          </a:bodyPr>
          <a:lstStyle/>
          <a:p>
            <a:r>
              <a:rPr lang="zh-CN" altLang="en-US" dirty="0"/>
              <a:t>实际手术中使用的手术钳</a:t>
            </a:r>
          </a:p>
        </p:txBody>
      </p:sp>
      <p:sp>
        <p:nvSpPr>
          <p:cNvPr id="9" name="文本框 8">
            <a:extLst>
              <a:ext uri="{FF2B5EF4-FFF2-40B4-BE49-F238E27FC236}">
                <a16:creationId xmlns:a16="http://schemas.microsoft.com/office/drawing/2014/main" id="{FFAE0EA4-D690-4C64-AB5B-C930D34DC354}"/>
              </a:ext>
            </a:extLst>
          </p:cNvPr>
          <p:cNvSpPr txBox="1"/>
          <p:nvPr/>
        </p:nvSpPr>
        <p:spPr>
          <a:xfrm>
            <a:off x="6330622" y="5238454"/>
            <a:ext cx="2550160" cy="369332"/>
          </a:xfrm>
          <a:prstGeom prst="rect">
            <a:avLst/>
          </a:prstGeom>
          <a:noFill/>
        </p:spPr>
        <p:txBody>
          <a:bodyPr wrap="square" rtlCol="0">
            <a:spAutoFit/>
          </a:bodyPr>
          <a:lstStyle/>
          <a:p>
            <a:r>
              <a:rPr lang="zh-CN" altLang="en-US" dirty="0"/>
              <a:t>手术钳的两种姿态</a:t>
            </a:r>
          </a:p>
        </p:txBody>
      </p:sp>
      <p:sp>
        <p:nvSpPr>
          <p:cNvPr id="10" name="文本框 9">
            <a:extLst>
              <a:ext uri="{FF2B5EF4-FFF2-40B4-BE49-F238E27FC236}">
                <a16:creationId xmlns:a16="http://schemas.microsoft.com/office/drawing/2014/main" id="{0AE77C69-D094-4FE9-B3EB-7B2E106B60B5}"/>
              </a:ext>
            </a:extLst>
          </p:cNvPr>
          <p:cNvSpPr txBox="1"/>
          <p:nvPr/>
        </p:nvSpPr>
        <p:spPr>
          <a:xfrm>
            <a:off x="3360795" y="2601353"/>
            <a:ext cx="1168400" cy="369332"/>
          </a:xfrm>
          <a:prstGeom prst="rect">
            <a:avLst/>
          </a:prstGeom>
          <a:noFill/>
        </p:spPr>
        <p:txBody>
          <a:bodyPr wrap="square" rtlCol="0">
            <a:spAutoFit/>
          </a:bodyPr>
          <a:lstStyle/>
          <a:p>
            <a:r>
              <a:rPr lang="zh-CN" altLang="en-US" dirty="0"/>
              <a:t>探头缩进</a:t>
            </a:r>
          </a:p>
        </p:txBody>
      </p:sp>
      <p:sp>
        <p:nvSpPr>
          <p:cNvPr id="11" name="文本框 10">
            <a:extLst>
              <a:ext uri="{FF2B5EF4-FFF2-40B4-BE49-F238E27FC236}">
                <a16:creationId xmlns:a16="http://schemas.microsoft.com/office/drawing/2014/main" id="{AA5B1E11-7610-4F24-AFCF-15085DCF855D}"/>
              </a:ext>
            </a:extLst>
          </p:cNvPr>
          <p:cNvSpPr txBox="1"/>
          <p:nvPr/>
        </p:nvSpPr>
        <p:spPr>
          <a:xfrm>
            <a:off x="6263014" y="4100079"/>
            <a:ext cx="723835" cy="369332"/>
          </a:xfrm>
          <a:prstGeom prst="rect">
            <a:avLst/>
          </a:prstGeom>
          <a:noFill/>
        </p:spPr>
        <p:txBody>
          <a:bodyPr wrap="square" rtlCol="0">
            <a:spAutoFit/>
          </a:bodyPr>
          <a:lstStyle/>
          <a:p>
            <a:r>
              <a:rPr lang="zh-CN" altLang="en-US" dirty="0"/>
              <a:t>握紧</a:t>
            </a:r>
          </a:p>
        </p:txBody>
      </p:sp>
      <p:sp>
        <p:nvSpPr>
          <p:cNvPr id="12" name="文本框 11">
            <a:extLst>
              <a:ext uri="{FF2B5EF4-FFF2-40B4-BE49-F238E27FC236}">
                <a16:creationId xmlns:a16="http://schemas.microsoft.com/office/drawing/2014/main" id="{0AB8FA4F-4E05-460A-A311-47DEA09FE9B7}"/>
              </a:ext>
            </a:extLst>
          </p:cNvPr>
          <p:cNvSpPr txBox="1"/>
          <p:nvPr/>
        </p:nvSpPr>
        <p:spPr>
          <a:xfrm>
            <a:off x="7696296" y="2643108"/>
            <a:ext cx="1168400" cy="369332"/>
          </a:xfrm>
          <a:prstGeom prst="rect">
            <a:avLst/>
          </a:prstGeom>
          <a:noFill/>
        </p:spPr>
        <p:txBody>
          <a:bodyPr wrap="square" rtlCol="0">
            <a:spAutoFit/>
          </a:bodyPr>
          <a:lstStyle/>
          <a:p>
            <a:r>
              <a:rPr lang="zh-CN" altLang="en-US" dirty="0"/>
              <a:t>探头伸出</a:t>
            </a:r>
          </a:p>
        </p:txBody>
      </p:sp>
      <p:sp>
        <p:nvSpPr>
          <p:cNvPr id="13" name="文本框 12">
            <a:extLst>
              <a:ext uri="{FF2B5EF4-FFF2-40B4-BE49-F238E27FC236}">
                <a16:creationId xmlns:a16="http://schemas.microsoft.com/office/drawing/2014/main" id="{BCDDF6A2-762E-45F6-A593-8171161469B0}"/>
              </a:ext>
            </a:extLst>
          </p:cNvPr>
          <p:cNvSpPr txBox="1"/>
          <p:nvPr/>
        </p:nvSpPr>
        <p:spPr>
          <a:xfrm>
            <a:off x="10726744" y="4100079"/>
            <a:ext cx="782320" cy="369332"/>
          </a:xfrm>
          <a:prstGeom prst="rect">
            <a:avLst/>
          </a:prstGeom>
          <a:noFill/>
        </p:spPr>
        <p:txBody>
          <a:bodyPr wrap="square" rtlCol="0">
            <a:spAutoFit/>
          </a:bodyPr>
          <a:lstStyle/>
          <a:p>
            <a:r>
              <a:rPr lang="zh-CN" altLang="en-US" dirty="0"/>
              <a:t>松开</a:t>
            </a:r>
          </a:p>
        </p:txBody>
      </p:sp>
      <p:pic>
        <p:nvPicPr>
          <p:cNvPr id="15" name="图片 14">
            <a:extLst>
              <a:ext uri="{FF2B5EF4-FFF2-40B4-BE49-F238E27FC236}">
                <a16:creationId xmlns:a16="http://schemas.microsoft.com/office/drawing/2014/main" id="{D16E4BD5-4440-487D-8721-B9A0A8ABAEE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6200000">
            <a:off x="7779060" y="3445397"/>
            <a:ext cx="592238" cy="717125"/>
          </a:xfrm>
          <a:prstGeom prst="rect">
            <a:avLst/>
          </a:prstGeom>
        </p:spPr>
      </p:pic>
      <p:pic>
        <p:nvPicPr>
          <p:cNvPr id="17" name="图片 16">
            <a:extLst>
              <a:ext uri="{FF2B5EF4-FFF2-40B4-BE49-F238E27FC236}">
                <a16:creationId xmlns:a16="http://schemas.microsoft.com/office/drawing/2014/main" id="{92BF6898-C53D-4D7A-BD59-CF7E54C8815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16200000" flipH="1">
            <a:off x="3443586" y="3428565"/>
            <a:ext cx="512053" cy="677633"/>
          </a:xfrm>
          <a:prstGeom prst="rect">
            <a:avLst/>
          </a:prstGeom>
        </p:spPr>
      </p:pic>
      <p:sp>
        <p:nvSpPr>
          <p:cNvPr id="14" name="矩形: 圆角 13">
            <a:extLst>
              <a:ext uri="{FF2B5EF4-FFF2-40B4-BE49-F238E27FC236}">
                <a16:creationId xmlns:a16="http://schemas.microsoft.com/office/drawing/2014/main" id="{17E7B98A-6C22-41F1-A137-CE004D62D641}"/>
              </a:ext>
            </a:extLst>
          </p:cNvPr>
          <p:cNvSpPr/>
          <p:nvPr/>
        </p:nvSpPr>
        <p:spPr>
          <a:xfrm>
            <a:off x="7696296" y="3012440"/>
            <a:ext cx="340264" cy="369332"/>
          </a:xfrm>
          <a:prstGeom prst="roundRect">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1546926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8817EA60-9F7E-41BB-8D30-7E8BEC10AE3E}"/>
              </a:ext>
            </a:extLst>
          </p:cNvPr>
          <p:cNvSpPr>
            <a:spLocks noGrp="1"/>
          </p:cNvSpPr>
          <p:nvPr>
            <p:ph type="body" sz="quarter" idx="10"/>
          </p:nvPr>
        </p:nvSpPr>
        <p:spPr/>
        <p:txBody>
          <a:bodyPr/>
          <a:lstStyle/>
          <a:p>
            <a:r>
              <a:rPr lang="en-US" altLang="zh-CN" dirty="0"/>
              <a:t>05 </a:t>
            </a:r>
            <a:r>
              <a:rPr lang="zh-CN" altLang="en-US" dirty="0"/>
              <a:t>演示系统：连杆</a:t>
            </a:r>
          </a:p>
        </p:txBody>
      </p:sp>
      <p:pic>
        <p:nvPicPr>
          <p:cNvPr id="6" name="图片 5">
            <a:extLst>
              <a:ext uri="{FF2B5EF4-FFF2-40B4-BE49-F238E27FC236}">
                <a16:creationId xmlns:a16="http://schemas.microsoft.com/office/drawing/2014/main" id="{6FF442ED-DBA5-4BE3-8DBD-EACD5ED292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75062" y="3511245"/>
            <a:ext cx="2162150" cy="2162150"/>
          </a:xfrm>
          <a:prstGeom prst="rect">
            <a:avLst/>
          </a:prstGeom>
        </p:spPr>
      </p:pic>
      <p:pic>
        <p:nvPicPr>
          <p:cNvPr id="8" name="图片 7">
            <a:extLst>
              <a:ext uri="{FF2B5EF4-FFF2-40B4-BE49-F238E27FC236}">
                <a16:creationId xmlns:a16="http://schemas.microsoft.com/office/drawing/2014/main" id="{DB35C5E8-59EF-42BF-AD26-3F7558B539A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2783" y="1169978"/>
            <a:ext cx="2047877" cy="2669824"/>
          </a:xfrm>
          <a:prstGeom prst="rect">
            <a:avLst/>
          </a:prstGeom>
        </p:spPr>
      </p:pic>
      <p:pic>
        <p:nvPicPr>
          <p:cNvPr id="10" name="图片 9">
            <a:extLst>
              <a:ext uri="{FF2B5EF4-FFF2-40B4-BE49-F238E27FC236}">
                <a16:creationId xmlns:a16="http://schemas.microsoft.com/office/drawing/2014/main" id="{1E56922C-3309-4B08-AEDA-73AA1DB3E9D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0800000">
            <a:off x="562783" y="3940723"/>
            <a:ext cx="4854157" cy="1678126"/>
          </a:xfrm>
          <a:prstGeom prst="rect">
            <a:avLst/>
          </a:prstGeom>
        </p:spPr>
      </p:pic>
      <p:pic>
        <p:nvPicPr>
          <p:cNvPr id="4" name="图片 3">
            <a:extLst>
              <a:ext uri="{FF2B5EF4-FFF2-40B4-BE49-F238E27FC236}">
                <a16:creationId xmlns:a16="http://schemas.microsoft.com/office/drawing/2014/main" id="{AA29B469-EF2B-420C-8C73-7DB62415258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59637" y="1169978"/>
            <a:ext cx="2557303" cy="2669824"/>
          </a:xfrm>
          <a:prstGeom prst="rect">
            <a:avLst/>
          </a:prstGeom>
        </p:spPr>
      </p:pic>
      <p:sp>
        <p:nvSpPr>
          <p:cNvPr id="3" name="文本框 2">
            <a:extLst>
              <a:ext uri="{FF2B5EF4-FFF2-40B4-BE49-F238E27FC236}">
                <a16:creationId xmlns:a16="http://schemas.microsoft.com/office/drawing/2014/main" id="{907C8E5F-91CC-4AB0-AA79-2E74116DF9CA}"/>
              </a:ext>
            </a:extLst>
          </p:cNvPr>
          <p:cNvSpPr txBox="1"/>
          <p:nvPr/>
        </p:nvSpPr>
        <p:spPr>
          <a:xfrm>
            <a:off x="7011012" y="1268549"/>
            <a:ext cx="3636668" cy="1754326"/>
          </a:xfrm>
          <a:prstGeom prst="rect">
            <a:avLst/>
          </a:prstGeom>
          <a:noFill/>
        </p:spPr>
        <p:txBody>
          <a:bodyPr wrap="square" rtlCol="0">
            <a:spAutoFit/>
          </a:bodyPr>
          <a:lstStyle/>
          <a:p>
            <a:pPr>
              <a:lnSpc>
                <a:spcPct val="150000"/>
              </a:lnSpc>
            </a:pPr>
            <a:r>
              <a:rPr lang="zh-CN" altLang="en-US" sz="2000" dirty="0"/>
              <a:t>三自由度</a:t>
            </a:r>
            <a:endParaRPr lang="en-US" altLang="zh-CN" sz="2000" dirty="0"/>
          </a:p>
          <a:p>
            <a:pPr>
              <a:lnSpc>
                <a:spcPct val="150000"/>
              </a:lnSpc>
            </a:pPr>
            <a:r>
              <a:rPr lang="zh-CN" altLang="en-US" sz="2000" dirty="0"/>
              <a:t>从动</a:t>
            </a:r>
            <a:endParaRPr lang="en-US" altLang="zh-CN" sz="2000" dirty="0"/>
          </a:p>
          <a:p>
            <a:pPr>
              <a:lnSpc>
                <a:spcPct val="150000"/>
              </a:lnSpc>
            </a:pPr>
            <a:r>
              <a:rPr lang="zh-CN" altLang="en-US" sz="2000" dirty="0"/>
              <a:t>获取角度信息</a:t>
            </a:r>
            <a:r>
              <a:rPr lang="en-US" altLang="zh-CN" sz="2000" dirty="0">
                <a:sym typeface="Wingdings" panose="05000000000000000000" pitchFamily="2" charset="2"/>
              </a:rPr>
              <a:t></a:t>
            </a:r>
            <a:r>
              <a:rPr lang="zh-CN" altLang="en-US" sz="2000" dirty="0">
                <a:sym typeface="Wingdings" panose="05000000000000000000" pitchFamily="2" charset="2"/>
              </a:rPr>
              <a:t>终端位置信息</a:t>
            </a:r>
            <a:endParaRPr lang="en-US" altLang="zh-CN" sz="2000" dirty="0"/>
          </a:p>
          <a:p>
            <a:endParaRPr lang="zh-CN" altLang="en-US" dirty="0"/>
          </a:p>
        </p:txBody>
      </p:sp>
      <p:sp>
        <p:nvSpPr>
          <p:cNvPr id="5" name="矩形: 圆角 4">
            <a:extLst>
              <a:ext uri="{FF2B5EF4-FFF2-40B4-BE49-F238E27FC236}">
                <a16:creationId xmlns:a16="http://schemas.microsoft.com/office/drawing/2014/main" id="{FA7CCBB6-0F88-41EE-8827-D1D37516AEAC}"/>
              </a:ext>
            </a:extLst>
          </p:cNvPr>
          <p:cNvSpPr/>
          <p:nvPr/>
        </p:nvSpPr>
        <p:spPr>
          <a:xfrm>
            <a:off x="4277360" y="4175760"/>
            <a:ext cx="1016000" cy="1219200"/>
          </a:xfrm>
          <a:prstGeom prst="round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9" name="直接箭头连接符 8">
            <a:extLst>
              <a:ext uri="{FF2B5EF4-FFF2-40B4-BE49-F238E27FC236}">
                <a16:creationId xmlns:a16="http://schemas.microsoft.com/office/drawing/2014/main" id="{07974641-FABB-4BCF-8A47-B65C88413B1B}"/>
              </a:ext>
            </a:extLst>
          </p:cNvPr>
          <p:cNvCxnSpPr>
            <a:cxnSpLocks/>
            <a:stCxn id="10" idx="1"/>
            <a:endCxn id="6" idx="1"/>
          </p:cNvCxnSpPr>
          <p:nvPr/>
        </p:nvCxnSpPr>
        <p:spPr>
          <a:xfrm flipV="1">
            <a:off x="5416940" y="4592320"/>
            <a:ext cx="1358122" cy="18746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文本框 13">
            <a:extLst>
              <a:ext uri="{FF2B5EF4-FFF2-40B4-BE49-F238E27FC236}">
                <a16:creationId xmlns:a16="http://schemas.microsoft.com/office/drawing/2014/main" id="{C1672855-DB72-4367-8AEC-9EAA89D7A8FF}"/>
              </a:ext>
            </a:extLst>
          </p:cNvPr>
          <p:cNvSpPr txBox="1"/>
          <p:nvPr/>
        </p:nvSpPr>
        <p:spPr>
          <a:xfrm>
            <a:off x="9265920" y="4873786"/>
            <a:ext cx="1734504" cy="923330"/>
          </a:xfrm>
          <a:prstGeom prst="rect">
            <a:avLst/>
          </a:prstGeom>
          <a:noFill/>
        </p:spPr>
        <p:txBody>
          <a:bodyPr wrap="square" rtlCol="0">
            <a:spAutoFit/>
          </a:bodyPr>
          <a:lstStyle/>
          <a:p>
            <a:r>
              <a:rPr lang="zh-CN" altLang="en-US" dirty="0"/>
              <a:t>齿轮组</a:t>
            </a:r>
            <a:endParaRPr lang="en-US" altLang="zh-CN" dirty="0"/>
          </a:p>
          <a:p>
            <a:r>
              <a:rPr lang="zh-CN" altLang="en-US" dirty="0"/>
              <a:t>减速比为</a:t>
            </a:r>
            <a:r>
              <a:rPr lang="en-US" altLang="zh-CN" dirty="0"/>
              <a:t>1</a:t>
            </a:r>
            <a:r>
              <a:rPr lang="zh-CN" altLang="en-US" dirty="0"/>
              <a:t>：</a:t>
            </a:r>
            <a:r>
              <a:rPr lang="en-US" altLang="zh-CN" dirty="0"/>
              <a:t>5</a:t>
            </a:r>
          </a:p>
          <a:p>
            <a:r>
              <a:rPr lang="zh-CN" altLang="en-US" dirty="0"/>
              <a:t>提高灵敏度</a:t>
            </a:r>
          </a:p>
        </p:txBody>
      </p:sp>
      <p:cxnSp>
        <p:nvCxnSpPr>
          <p:cNvPr id="16" name="直接连接符 15">
            <a:extLst>
              <a:ext uri="{FF2B5EF4-FFF2-40B4-BE49-F238E27FC236}">
                <a16:creationId xmlns:a16="http://schemas.microsoft.com/office/drawing/2014/main" id="{65FD4655-45DE-494A-8640-49A3D6F6CA0D}"/>
              </a:ext>
            </a:extLst>
          </p:cNvPr>
          <p:cNvCxnSpPr/>
          <p:nvPr/>
        </p:nvCxnSpPr>
        <p:spPr>
          <a:xfrm>
            <a:off x="8402320" y="5335451"/>
            <a:ext cx="8636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6890B63D-5F25-4B25-AF7A-D04FBA0EB66D}"/>
              </a:ext>
            </a:extLst>
          </p:cNvPr>
          <p:cNvCxnSpPr>
            <a:cxnSpLocks/>
            <a:endCxn id="19" idx="1"/>
          </p:cNvCxnSpPr>
          <p:nvPr/>
        </p:nvCxnSpPr>
        <p:spPr>
          <a:xfrm flipV="1">
            <a:off x="7667247" y="3835126"/>
            <a:ext cx="1598673" cy="75719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9" name="文本框 18">
            <a:extLst>
              <a:ext uri="{FF2B5EF4-FFF2-40B4-BE49-F238E27FC236}">
                <a16:creationId xmlns:a16="http://schemas.microsoft.com/office/drawing/2014/main" id="{5B1B9A46-5CA8-4CDA-9EF9-731B53EA4150}"/>
              </a:ext>
            </a:extLst>
          </p:cNvPr>
          <p:cNvSpPr txBox="1"/>
          <p:nvPr/>
        </p:nvSpPr>
        <p:spPr>
          <a:xfrm>
            <a:off x="9265920" y="3650460"/>
            <a:ext cx="1513840" cy="369332"/>
          </a:xfrm>
          <a:prstGeom prst="rect">
            <a:avLst/>
          </a:prstGeom>
          <a:noFill/>
        </p:spPr>
        <p:txBody>
          <a:bodyPr wrap="square" rtlCol="0">
            <a:spAutoFit/>
          </a:bodyPr>
          <a:lstStyle/>
          <a:p>
            <a:r>
              <a:rPr lang="zh-CN" altLang="en-US" dirty="0"/>
              <a:t>角度编码器</a:t>
            </a:r>
          </a:p>
        </p:txBody>
      </p:sp>
    </p:spTree>
    <p:extLst>
      <p:ext uri="{BB962C8B-B14F-4D97-AF65-F5344CB8AC3E}">
        <p14:creationId xmlns:p14="http://schemas.microsoft.com/office/powerpoint/2010/main" val="30256119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7E5FBA6C-8E4B-487A-BFF1-32CD4D328564}"/>
              </a:ext>
            </a:extLst>
          </p:cNvPr>
          <p:cNvSpPr>
            <a:spLocks noGrp="1"/>
          </p:cNvSpPr>
          <p:nvPr>
            <p:ph type="body" sz="quarter" idx="10"/>
          </p:nvPr>
        </p:nvSpPr>
        <p:spPr/>
        <p:txBody>
          <a:bodyPr/>
          <a:lstStyle/>
          <a:p>
            <a:r>
              <a:rPr lang="en-US" altLang="zh-CN" dirty="0"/>
              <a:t>05 </a:t>
            </a:r>
            <a:r>
              <a:rPr lang="zh-CN" altLang="en-US" dirty="0"/>
              <a:t>演示系统：整体布局</a:t>
            </a:r>
          </a:p>
        </p:txBody>
      </p:sp>
      <p:pic>
        <p:nvPicPr>
          <p:cNvPr id="3" name="图片 2">
            <a:extLst>
              <a:ext uri="{FF2B5EF4-FFF2-40B4-BE49-F238E27FC236}">
                <a16:creationId xmlns:a16="http://schemas.microsoft.com/office/drawing/2014/main" id="{AFF2D020-740F-447F-B5F9-EA3BE0A072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1241" y="1622155"/>
            <a:ext cx="4068748" cy="3613691"/>
          </a:xfrm>
          <a:prstGeom prst="rect">
            <a:avLst/>
          </a:prstGeom>
        </p:spPr>
      </p:pic>
      <p:pic>
        <p:nvPicPr>
          <p:cNvPr id="5" name="图片 4">
            <a:extLst>
              <a:ext uri="{FF2B5EF4-FFF2-40B4-BE49-F238E27FC236}">
                <a16:creationId xmlns:a16="http://schemas.microsoft.com/office/drawing/2014/main" id="{ED927B94-B694-46C7-8C47-9784E30906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81092" y="1622155"/>
            <a:ext cx="4519472" cy="3613690"/>
          </a:xfrm>
          <a:prstGeom prst="rect">
            <a:avLst/>
          </a:prstGeom>
        </p:spPr>
      </p:pic>
      <p:cxnSp>
        <p:nvCxnSpPr>
          <p:cNvPr id="7" name="直接连接符 6">
            <a:extLst>
              <a:ext uri="{FF2B5EF4-FFF2-40B4-BE49-F238E27FC236}">
                <a16:creationId xmlns:a16="http://schemas.microsoft.com/office/drawing/2014/main" id="{72A49F70-EEA1-45A0-AC71-AB8BF91B5E9A}"/>
              </a:ext>
            </a:extLst>
          </p:cNvPr>
          <p:cNvCxnSpPr/>
          <p:nvPr/>
        </p:nvCxnSpPr>
        <p:spPr>
          <a:xfrm>
            <a:off x="762000" y="2682240"/>
            <a:ext cx="701040" cy="19304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6111885C-142A-4866-9A5F-8B08E8D70573}"/>
              </a:ext>
            </a:extLst>
          </p:cNvPr>
          <p:cNvSpPr txBox="1"/>
          <p:nvPr/>
        </p:nvSpPr>
        <p:spPr>
          <a:xfrm>
            <a:off x="215570" y="2429748"/>
            <a:ext cx="650240" cy="369332"/>
          </a:xfrm>
          <a:prstGeom prst="rect">
            <a:avLst/>
          </a:prstGeom>
          <a:noFill/>
        </p:spPr>
        <p:txBody>
          <a:bodyPr wrap="square" rtlCol="0">
            <a:spAutoFit/>
          </a:bodyPr>
          <a:lstStyle/>
          <a:p>
            <a:r>
              <a:rPr lang="zh-CN" altLang="en-US" dirty="0"/>
              <a:t>连杆</a:t>
            </a:r>
          </a:p>
        </p:txBody>
      </p:sp>
      <p:cxnSp>
        <p:nvCxnSpPr>
          <p:cNvPr id="9" name="直接连接符 8">
            <a:extLst>
              <a:ext uri="{FF2B5EF4-FFF2-40B4-BE49-F238E27FC236}">
                <a16:creationId xmlns:a16="http://schemas.microsoft.com/office/drawing/2014/main" id="{0AEA5BFB-3D3F-4FD9-B54F-C6811F8E0613}"/>
              </a:ext>
            </a:extLst>
          </p:cNvPr>
          <p:cNvCxnSpPr>
            <a:cxnSpLocks/>
          </p:cNvCxnSpPr>
          <p:nvPr/>
        </p:nvCxnSpPr>
        <p:spPr>
          <a:xfrm flipH="1">
            <a:off x="3834882" y="1999734"/>
            <a:ext cx="351038" cy="78053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1" name="文本框 10">
            <a:extLst>
              <a:ext uri="{FF2B5EF4-FFF2-40B4-BE49-F238E27FC236}">
                <a16:creationId xmlns:a16="http://schemas.microsoft.com/office/drawing/2014/main" id="{BD468DE0-0054-4CCE-9119-2DC52F778A36}"/>
              </a:ext>
            </a:extLst>
          </p:cNvPr>
          <p:cNvSpPr txBox="1"/>
          <p:nvPr/>
        </p:nvSpPr>
        <p:spPr>
          <a:xfrm>
            <a:off x="3742880" y="1706880"/>
            <a:ext cx="1365107" cy="369332"/>
          </a:xfrm>
          <a:prstGeom prst="rect">
            <a:avLst/>
          </a:prstGeom>
          <a:noFill/>
        </p:spPr>
        <p:txBody>
          <a:bodyPr wrap="square" rtlCol="0">
            <a:spAutoFit/>
          </a:bodyPr>
          <a:lstStyle/>
          <a:p>
            <a:r>
              <a:rPr lang="zh-CN" altLang="en-US" dirty="0"/>
              <a:t>子宫模型</a:t>
            </a:r>
          </a:p>
        </p:txBody>
      </p:sp>
      <p:cxnSp>
        <p:nvCxnSpPr>
          <p:cNvPr id="12" name="直接连接符 11">
            <a:extLst>
              <a:ext uri="{FF2B5EF4-FFF2-40B4-BE49-F238E27FC236}">
                <a16:creationId xmlns:a16="http://schemas.microsoft.com/office/drawing/2014/main" id="{9C8CD87E-EADD-4C8F-ACA3-280F3C8D2DD9}"/>
              </a:ext>
            </a:extLst>
          </p:cNvPr>
          <p:cNvCxnSpPr>
            <a:cxnSpLocks/>
          </p:cNvCxnSpPr>
          <p:nvPr/>
        </p:nvCxnSpPr>
        <p:spPr>
          <a:xfrm flipH="1">
            <a:off x="4114800" y="4077733"/>
            <a:ext cx="422158" cy="45362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4" name="文本框 13">
            <a:extLst>
              <a:ext uri="{FF2B5EF4-FFF2-40B4-BE49-F238E27FC236}">
                <a16:creationId xmlns:a16="http://schemas.microsoft.com/office/drawing/2014/main" id="{1024DD15-DA18-4F10-885D-8BEF9B0C7AAB}"/>
              </a:ext>
            </a:extLst>
          </p:cNvPr>
          <p:cNvSpPr txBox="1"/>
          <p:nvPr/>
        </p:nvSpPr>
        <p:spPr>
          <a:xfrm>
            <a:off x="3165615" y="4531360"/>
            <a:ext cx="1891053" cy="369332"/>
          </a:xfrm>
          <a:prstGeom prst="rect">
            <a:avLst/>
          </a:prstGeom>
          <a:noFill/>
        </p:spPr>
        <p:txBody>
          <a:bodyPr wrap="square" rtlCol="0">
            <a:spAutoFit/>
          </a:bodyPr>
          <a:lstStyle/>
          <a:p>
            <a:r>
              <a:rPr lang="zh-CN" altLang="en-US" dirty="0"/>
              <a:t>腹腔镜（摄像头）</a:t>
            </a:r>
          </a:p>
        </p:txBody>
      </p:sp>
      <p:sp>
        <p:nvSpPr>
          <p:cNvPr id="15" name="文本框 14">
            <a:extLst>
              <a:ext uri="{FF2B5EF4-FFF2-40B4-BE49-F238E27FC236}">
                <a16:creationId xmlns:a16="http://schemas.microsoft.com/office/drawing/2014/main" id="{65AC34B0-C394-4F66-9511-60B195B60340}"/>
              </a:ext>
            </a:extLst>
          </p:cNvPr>
          <p:cNvSpPr txBox="1"/>
          <p:nvPr/>
        </p:nvSpPr>
        <p:spPr>
          <a:xfrm>
            <a:off x="2514128" y="5289236"/>
            <a:ext cx="1302973" cy="400110"/>
          </a:xfrm>
          <a:prstGeom prst="rect">
            <a:avLst/>
          </a:prstGeom>
          <a:noFill/>
        </p:spPr>
        <p:txBody>
          <a:bodyPr wrap="square" rtlCol="0">
            <a:spAutoFit/>
          </a:bodyPr>
          <a:lstStyle/>
          <a:p>
            <a:r>
              <a:rPr lang="zh-CN" altLang="en-US" sz="2000" dirty="0"/>
              <a:t>演示系统</a:t>
            </a:r>
          </a:p>
        </p:txBody>
      </p:sp>
      <p:sp>
        <p:nvSpPr>
          <p:cNvPr id="16" name="文本框 15">
            <a:extLst>
              <a:ext uri="{FF2B5EF4-FFF2-40B4-BE49-F238E27FC236}">
                <a16:creationId xmlns:a16="http://schemas.microsoft.com/office/drawing/2014/main" id="{ADF7B951-ED87-42FE-9B5B-64CC384C5275}"/>
              </a:ext>
            </a:extLst>
          </p:cNvPr>
          <p:cNvSpPr txBox="1"/>
          <p:nvPr/>
        </p:nvSpPr>
        <p:spPr>
          <a:xfrm>
            <a:off x="7569200" y="5323288"/>
            <a:ext cx="2286000" cy="369332"/>
          </a:xfrm>
          <a:prstGeom prst="rect">
            <a:avLst/>
          </a:prstGeom>
          <a:noFill/>
        </p:spPr>
        <p:txBody>
          <a:bodyPr wrap="square" rtlCol="0">
            <a:spAutoFit/>
          </a:bodyPr>
          <a:lstStyle/>
          <a:p>
            <a:r>
              <a:rPr lang="zh-CN" altLang="en-US" dirty="0"/>
              <a:t>计算机实时导航画面</a:t>
            </a:r>
          </a:p>
        </p:txBody>
      </p:sp>
      <p:cxnSp>
        <p:nvCxnSpPr>
          <p:cNvPr id="17" name="直接连接符 16">
            <a:extLst>
              <a:ext uri="{FF2B5EF4-FFF2-40B4-BE49-F238E27FC236}">
                <a16:creationId xmlns:a16="http://schemas.microsoft.com/office/drawing/2014/main" id="{41A57DC9-CD03-4958-8702-0416AED272E3}"/>
              </a:ext>
            </a:extLst>
          </p:cNvPr>
          <p:cNvCxnSpPr>
            <a:cxnSpLocks/>
            <a:endCxn id="21" idx="0"/>
          </p:cNvCxnSpPr>
          <p:nvPr/>
        </p:nvCxnSpPr>
        <p:spPr>
          <a:xfrm>
            <a:off x="10034599" y="2284214"/>
            <a:ext cx="513080" cy="20141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1" name="文本框 20">
            <a:extLst>
              <a:ext uri="{FF2B5EF4-FFF2-40B4-BE49-F238E27FC236}">
                <a16:creationId xmlns:a16="http://schemas.microsoft.com/office/drawing/2014/main" id="{60E1BCFD-4C3C-4A14-9E0A-80F0E2E0B09E}"/>
              </a:ext>
            </a:extLst>
          </p:cNvPr>
          <p:cNvSpPr txBox="1"/>
          <p:nvPr/>
        </p:nvSpPr>
        <p:spPr>
          <a:xfrm>
            <a:off x="10034599" y="2485628"/>
            <a:ext cx="1026160" cy="369332"/>
          </a:xfrm>
          <a:prstGeom prst="rect">
            <a:avLst/>
          </a:prstGeom>
          <a:noFill/>
        </p:spPr>
        <p:txBody>
          <a:bodyPr wrap="square" rtlCol="0">
            <a:spAutoFit/>
          </a:bodyPr>
          <a:lstStyle/>
          <a:p>
            <a:r>
              <a:rPr lang="zh-CN" altLang="en-US" dirty="0"/>
              <a:t>棋盘格</a:t>
            </a:r>
          </a:p>
        </p:txBody>
      </p:sp>
      <p:cxnSp>
        <p:nvCxnSpPr>
          <p:cNvPr id="25" name="直接连接符 24">
            <a:extLst>
              <a:ext uri="{FF2B5EF4-FFF2-40B4-BE49-F238E27FC236}">
                <a16:creationId xmlns:a16="http://schemas.microsoft.com/office/drawing/2014/main" id="{8FE77520-A3EE-4D96-A4AB-57AB87CD4F76}"/>
              </a:ext>
            </a:extLst>
          </p:cNvPr>
          <p:cNvCxnSpPr>
            <a:cxnSpLocks/>
          </p:cNvCxnSpPr>
          <p:nvPr/>
        </p:nvCxnSpPr>
        <p:spPr>
          <a:xfrm flipH="1">
            <a:off x="7569200" y="4262399"/>
            <a:ext cx="614348" cy="45362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7" name="文本框 26">
            <a:extLst>
              <a:ext uri="{FF2B5EF4-FFF2-40B4-BE49-F238E27FC236}">
                <a16:creationId xmlns:a16="http://schemas.microsoft.com/office/drawing/2014/main" id="{BA4E661B-2DB1-44C8-822E-CB77641AB8EA}"/>
              </a:ext>
            </a:extLst>
          </p:cNvPr>
          <p:cNvSpPr txBox="1"/>
          <p:nvPr/>
        </p:nvSpPr>
        <p:spPr>
          <a:xfrm>
            <a:off x="6542271" y="4531360"/>
            <a:ext cx="1384183" cy="646331"/>
          </a:xfrm>
          <a:prstGeom prst="rect">
            <a:avLst/>
          </a:prstGeom>
          <a:solidFill>
            <a:schemeClr val="bg2">
              <a:lumMod val="75000"/>
            </a:schemeClr>
          </a:solidFill>
        </p:spPr>
        <p:txBody>
          <a:bodyPr wrap="square" rtlCol="0">
            <a:spAutoFit/>
          </a:bodyPr>
          <a:lstStyle/>
          <a:p>
            <a:r>
              <a:rPr lang="zh-CN" altLang="en-US" dirty="0"/>
              <a:t>   肿瘤位置（增强现实）</a:t>
            </a:r>
          </a:p>
        </p:txBody>
      </p:sp>
      <p:cxnSp>
        <p:nvCxnSpPr>
          <p:cNvPr id="18" name="直接连接符 17">
            <a:extLst>
              <a:ext uri="{FF2B5EF4-FFF2-40B4-BE49-F238E27FC236}">
                <a16:creationId xmlns:a16="http://schemas.microsoft.com/office/drawing/2014/main" id="{6B8FF0B6-ADAF-422F-BBF5-880924301338}"/>
              </a:ext>
            </a:extLst>
          </p:cNvPr>
          <p:cNvCxnSpPr>
            <a:cxnSpLocks/>
          </p:cNvCxnSpPr>
          <p:nvPr/>
        </p:nvCxnSpPr>
        <p:spPr>
          <a:xfrm flipV="1">
            <a:off x="3113373" y="1436194"/>
            <a:ext cx="469312" cy="42995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0" name="文本框 19">
            <a:extLst>
              <a:ext uri="{FF2B5EF4-FFF2-40B4-BE49-F238E27FC236}">
                <a16:creationId xmlns:a16="http://schemas.microsoft.com/office/drawing/2014/main" id="{641BA1AD-85E1-46BB-9263-746CB7834C82}"/>
              </a:ext>
            </a:extLst>
          </p:cNvPr>
          <p:cNvSpPr txBox="1"/>
          <p:nvPr/>
        </p:nvSpPr>
        <p:spPr>
          <a:xfrm>
            <a:off x="3207182" y="1110796"/>
            <a:ext cx="1026160" cy="369332"/>
          </a:xfrm>
          <a:prstGeom prst="rect">
            <a:avLst/>
          </a:prstGeom>
          <a:noFill/>
        </p:spPr>
        <p:txBody>
          <a:bodyPr wrap="square" rtlCol="0">
            <a:spAutoFit/>
          </a:bodyPr>
          <a:lstStyle/>
          <a:p>
            <a:r>
              <a:rPr lang="zh-CN" altLang="en-US" dirty="0"/>
              <a:t>棋盘格</a:t>
            </a:r>
          </a:p>
        </p:txBody>
      </p:sp>
    </p:spTree>
    <p:extLst>
      <p:ext uri="{BB962C8B-B14F-4D97-AF65-F5344CB8AC3E}">
        <p14:creationId xmlns:p14="http://schemas.microsoft.com/office/powerpoint/2010/main" val="33501344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A6C33CE2-338B-4E24-B345-1D1C02CF0ABD}"/>
              </a:ext>
            </a:extLst>
          </p:cNvPr>
          <p:cNvSpPr>
            <a:spLocks noGrp="1"/>
          </p:cNvSpPr>
          <p:nvPr>
            <p:ph type="body" sz="quarter" idx="10"/>
          </p:nvPr>
        </p:nvSpPr>
        <p:spPr/>
        <p:txBody>
          <a:bodyPr/>
          <a:lstStyle/>
          <a:p>
            <a:r>
              <a:rPr lang="en-US" altLang="zh-CN" dirty="0"/>
              <a:t>07 </a:t>
            </a:r>
            <a:r>
              <a:rPr lang="zh-CN" altLang="en-US" dirty="0"/>
              <a:t>总结与展望</a:t>
            </a:r>
          </a:p>
        </p:txBody>
      </p:sp>
      <p:sp>
        <p:nvSpPr>
          <p:cNvPr id="3" name="文本框 2">
            <a:extLst>
              <a:ext uri="{FF2B5EF4-FFF2-40B4-BE49-F238E27FC236}">
                <a16:creationId xmlns:a16="http://schemas.microsoft.com/office/drawing/2014/main" id="{EA573698-E665-4B04-B26B-9CE755AF0548}"/>
              </a:ext>
            </a:extLst>
          </p:cNvPr>
          <p:cNvSpPr txBox="1"/>
          <p:nvPr/>
        </p:nvSpPr>
        <p:spPr>
          <a:xfrm>
            <a:off x="664380" y="1500309"/>
            <a:ext cx="10863240" cy="4385111"/>
          </a:xfrm>
          <a:prstGeom prst="rect">
            <a:avLst/>
          </a:prstGeom>
          <a:noFill/>
        </p:spPr>
        <p:txBody>
          <a:bodyPr wrap="square" rtlCol="0">
            <a:spAutoFit/>
          </a:bodyPr>
          <a:lstStyle/>
          <a:p>
            <a:pPr>
              <a:lnSpc>
                <a:spcPct val="150000"/>
              </a:lnSpc>
            </a:pPr>
            <a:r>
              <a:rPr lang="zh-CN" altLang="en-US" sz="2400" b="1" dirty="0"/>
              <a:t>成果：</a:t>
            </a:r>
            <a:endParaRPr lang="en-US" altLang="zh-CN" sz="2400" b="1" dirty="0"/>
          </a:p>
          <a:p>
            <a:pPr lvl="1">
              <a:lnSpc>
                <a:spcPct val="150000"/>
              </a:lnSpc>
            </a:pPr>
            <a:r>
              <a:rPr lang="zh-CN" altLang="en-US" sz="2000" dirty="0"/>
              <a:t>测控板设计与嵌入式算法，小巧灵便</a:t>
            </a:r>
            <a:endParaRPr lang="en-US" altLang="zh-CN" sz="2000" dirty="0"/>
          </a:p>
          <a:p>
            <a:pPr lvl="1">
              <a:lnSpc>
                <a:spcPct val="150000"/>
              </a:lnSpc>
            </a:pPr>
            <a:r>
              <a:rPr lang="zh-CN" altLang="en-US" sz="2000" dirty="0"/>
              <a:t>术中实时导航与手术器械改造，适用手术环境</a:t>
            </a:r>
            <a:endParaRPr lang="en-US" altLang="zh-CN" sz="2000" dirty="0"/>
          </a:p>
          <a:p>
            <a:pPr lvl="1">
              <a:lnSpc>
                <a:spcPct val="150000"/>
              </a:lnSpc>
            </a:pPr>
            <a:endParaRPr lang="en-US" altLang="zh-CN" sz="2000" dirty="0"/>
          </a:p>
          <a:p>
            <a:pPr>
              <a:lnSpc>
                <a:spcPct val="150000"/>
              </a:lnSpc>
            </a:pPr>
            <a:r>
              <a:rPr lang="zh-CN" altLang="en-US" sz="2400" b="1" dirty="0"/>
              <a:t>改进与提升：</a:t>
            </a:r>
            <a:endParaRPr lang="en-US" altLang="zh-CN" sz="2400" b="1" dirty="0"/>
          </a:p>
          <a:p>
            <a:pPr>
              <a:lnSpc>
                <a:spcPct val="150000"/>
              </a:lnSpc>
            </a:pPr>
            <a:r>
              <a:rPr lang="en-US" altLang="zh-CN" sz="2000" dirty="0"/>
              <a:t>       </a:t>
            </a:r>
            <a:r>
              <a:rPr lang="zh-CN" altLang="en-US" sz="2000" dirty="0"/>
              <a:t>测控板可向更加集成化的方向改进</a:t>
            </a:r>
            <a:endParaRPr lang="en-US" altLang="zh-CN" sz="2000" dirty="0"/>
          </a:p>
          <a:p>
            <a:pPr lvl="1">
              <a:lnSpc>
                <a:spcPct val="150000"/>
              </a:lnSpc>
            </a:pPr>
            <a:r>
              <a:rPr lang="zh-CN" altLang="en-US" sz="2000" dirty="0"/>
              <a:t>可用高精度陀螺仪替代定位系统中的连杆设计，医生体验更佳</a:t>
            </a:r>
            <a:endParaRPr lang="en-US" altLang="zh-CN" sz="2000" dirty="0"/>
          </a:p>
          <a:p>
            <a:pPr lvl="1">
              <a:lnSpc>
                <a:spcPct val="150000"/>
              </a:lnSpc>
            </a:pPr>
            <a:r>
              <a:rPr lang="zh-CN" altLang="en-US" sz="2000" dirty="0"/>
              <a:t>优化算法复杂度，降低其对硬件内存的需求；优化数据处理算法，提高对噪声的抗干扰能力</a:t>
            </a:r>
            <a:endParaRPr lang="en-US" altLang="zh-CN" sz="2000" dirty="0"/>
          </a:p>
          <a:p>
            <a:pPr lvl="1">
              <a:lnSpc>
                <a:spcPct val="150000"/>
              </a:lnSpc>
            </a:pPr>
            <a:endParaRPr lang="en-US" altLang="zh-CN" sz="2000" dirty="0"/>
          </a:p>
        </p:txBody>
      </p:sp>
    </p:spTree>
    <p:extLst>
      <p:ext uri="{BB962C8B-B14F-4D97-AF65-F5344CB8AC3E}">
        <p14:creationId xmlns:p14="http://schemas.microsoft.com/office/powerpoint/2010/main" val="20674915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00345E34-7A6D-462E-8246-3C80F18475EC}"/>
              </a:ext>
            </a:extLst>
          </p:cNvPr>
          <p:cNvSpPr>
            <a:spLocks noGrp="1"/>
          </p:cNvSpPr>
          <p:nvPr>
            <p:ph type="body" sz="quarter" idx="10"/>
          </p:nvPr>
        </p:nvSpPr>
        <p:spPr>
          <a:xfrm>
            <a:off x="956724" y="2519362"/>
            <a:ext cx="2233516" cy="1328737"/>
          </a:xfrm>
        </p:spPr>
        <p:txBody>
          <a:bodyPr/>
          <a:lstStyle/>
          <a:p>
            <a:r>
              <a:rPr lang="zh-CN" altLang="en-US" sz="3600" dirty="0"/>
              <a:t>目录</a:t>
            </a:r>
            <a:endParaRPr lang="en-US" altLang="zh-CN" sz="3600" dirty="0"/>
          </a:p>
          <a:p>
            <a:r>
              <a:rPr lang="en-US" altLang="zh-CN" sz="3600" dirty="0"/>
              <a:t>Contents</a:t>
            </a:r>
            <a:endParaRPr lang="zh-CN" altLang="en-US" sz="3600" dirty="0"/>
          </a:p>
        </p:txBody>
      </p:sp>
      <p:sp>
        <p:nvSpPr>
          <p:cNvPr id="6" name="文本占位符 5">
            <a:extLst>
              <a:ext uri="{FF2B5EF4-FFF2-40B4-BE49-F238E27FC236}">
                <a16:creationId xmlns:a16="http://schemas.microsoft.com/office/drawing/2014/main" id="{A81B66A8-7E37-4C09-B62D-B79DCAFA2232}"/>
              </a:ext>
            </a:extLst>
          </p:cNvPr>
          <p:cNvSpPr>
            <a:spLocks noGrp="1"/>
          </p:cNvSpPr>
          <p:nvPr>
            <p:ph type="body" sz="quarter" idx="11"/>
          </p:nvPr>
        </p:nvSpPr>
        <p:spPr>
          <a:xfrm>
            <a:off x="5557520" y="661907"/>
            <a:ext cx="3609068" cy="3714910"/>
          </a:xfrm>
        </p:spPr>
        <p:txBody>
          <a:bodyPr/>
          <a:lstStyle/>
          <a:p>
            <a:pPr>
              <a:lnSpc>
                <a:spcPct val="150000"/>
              </a:lnSpc>
            </a:pPr>
            <a:r>
              <a:rPr lang="en-US" altLang="zh-CN" dirty="0"/>
              <a:t>01 </a:t>
            </a:r>
            <a:r>
              <a:rPr lang="zh-CN" altLang="en-US" dirty="0"/>
              <a:t>项目背景</a:t>
            </a:r>
            <a:endParaRPr lang="en-US" altLang="zh-CN" dirty="0"/>
          </a:p>
          <a:p>
            <a:pPr>
              <a:lnSpc>
                <a:spcPct val="150000"/>
              </a:lnSpc>
            </a:pPr>
            <a:r>
              <a:rPr lang="en-US" altLang="zh-CN" dirty="0"/>
              <a:t>02 </a:t>
            </a:r>
            <a:r>
              <a:rPr lang="zh-CN" altLang="en-US" dirty="0"/>
              <a:t>研究目标</a:t>
            </a:r>
            <a:endParaRPr lang="en-US" altLang="zh-CN" dirty="0"/>
          </a:p>
          <a:p>
            <a:pPr>
              <a:lnSpc>
                <a:spcPct val="150000"/>
              </a:lnSpc>
            </a:pPr>
            <a:r>
              <a:rPr lang="en-US" altLang="zh-CN" dirty="0"/>
              <a:t>03 </a:t>
            </a:r>
            <a:r>
              <a:rPr lang="zh-CN" altLang="en-US" dirty="0"/>
              <a:t>测控板设计</a:t>
            </a:r>
            <a:endParaRPr lang="en-US" altLang="zh-CN" dirty="0"/>
          </a:p>
          <a:p>
            <a:pPr>
              <a:lnSpc>
                <a:spcPct val="150000"/>
              </a:lnSpc>
            </a:pPr>
            <a:r>
              <a:rPr lang="en-US" altLang="zh-CN" dirty="0"/>
              <a:t>04 </a:t>
            </a:r>
            <a:r>
              <a:rPr lang="zh-CN" altLang="en-US" dirty="0"/>
              <a:t>数据处理算法</a:t>
            </a:r>
            <a:endParaRPr lang="en-US" altLang="zh-CN" dirty="0"/>
          </a:p>
          <a:p>
            <a:pPr>
              <a:lnSpc>
                <a:spcPct val="150000"/>
              </a:lnSpc>
            </a:pPr>
            <a:r>
              <a:rPr lang="en-US" altLang="zh-CN" dirty="0"/>
              <a:t>05 </a:t>
            </a:r>
            <a:r>
              <a:rPr lang="zh-CN" altLang="en-US" dirty="0"/>
              <a:t>术中导航算法</a:t>
            </a:r>
            <a:endParaRPr lang="en-US" altLang="zh-CN" dirty="0"/>
          </a:p>
          <a:p>
            <a:pPr>
              <a:lnSpc>
                <a:spcPct val="150000"/>
              </a:lnSpc>
            </a:pPr>
            <a:r>
              <a:rPr lang="en-US" altLang="zh-CN" dirty="0"/>
              <a:t>06 </a:t>
            </a:r>
            <a:r>
              <a:rPr lang="zh-CN" altLang="en-US" dirty="0"/>
              <a:t>演示系统</a:t>
            </a:r>
            <a:endParaRPr lang="en-US" altLang="zh-CN" dirty="0"/>
          </a:p>
          <a:p>
            <a:pPr>
              <a:lnSpc>
                <a:spcPct val="150000"/>
              </a:lnSpc>
            </a:pPr>
            <a:r>
              <a:rPr lang="en-US" altLang="zh-CN" dirty="0"/>
              <a:t>07 </a:t>
            </a:r>
            <a:r>
              <a:rPr lang="zh-CN" altLang="en-US" dirty="0"/>
              <a:t>总结与展望</a:t>
            </a:r>
          </a:p>
        </p:txBody>
      </p:sp>
    </p:spTree>
    <p:extLst>
      <p:ext uri="{BB962C8B-B14F-4D97-AF65-F5344CB8AC3E}">
        <p14:creationId xmlns:p14="http://schemas.microsoft.com/office/powerpoint/2010/main" val="13009067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CBB42792-1217-4350-8D21-CF45746F1152}"/>
              </a:ext>
            </a:extLst>
          </p:cNvPr>
          <p:cNvSpPr>
            <a:spLocks noGrp="1"/>
          </p:cNvSpPr>
          <p:nvPr>
            <p:ph type="body" sz="quarter" idx="10"/>
          </p:nvPr>
        </p:nvSpPr>
        <p:spPr>
          <a:xfrm>
            <a:off x="969787" y="3183731"/>
            <a:ext cx="2016580" cy="490537"/>
          </a:xfrm>
        </p:spPr>
        <p:txBody>
          <a:bodyPr/>
          <a:lstStyle/>
          <a:p>
            <a:r>
              <a:rPr lang="zh-CN" altLang="en-US" sz="4400" dirty="0"/>
              <a:t>致谢</a:t>
            </a:r>
          </a:p>
        </p:txBody>
      </p:sp>
      <p:sp>
        <p:nvSpPr>
          <p:cNvPr id="12" name="文本占位符 11">
            <a:extLst>
              <a:ext uri="{FF2B5EF4-FFF2-40B4-BE49-F238E27FC236}">
                <a16:creationId xmlns:a16="http://schemas.microsoft.com/office/drawing/2014/main" id="{45AD39E7-3F82-45AA-8C5A-22F2C1AD7A82}"/>
              </a:ext>
            </a:extLst>
          </p:cNvPr>
          <p:cNvSpPr>
            <a:spLocks noGrp="1"/>
          </p:cNvSpPr>
          <p:nvPr>
            <p:ph type="body" sz="quarter" idx="11"/>
          </p:nvPr>
        </p:nvSpPr>
        <p:spPr>
          <a:xfrm>
            <a:off x="6558189" y="2971799"/>
            <a:ext cx="3609068" cy="914400"/>
          </a:xfrm>
        </p:spPr>
        <p:txBody>
          <a:bodyPr/>
          <a:lstStyle/>
          <a:p>
            <a:r>
              <a:rPr lang="zh-CN" altLang="en-US" sz="6000" dirty="0"/>
              <a:t>感谢聆听！</a:t>
            </a:r>
          </a:p>
        </p:txBody>
      </p:sp>
    </p:spTree>
    <p:extLst>
      <p:ext uri="{BB962C8B-B14F-4D97-AF65-F5344CB8AC3E}">
        <p14:creationId xmlns:p14="http://schemas.microsoft.com/office/powerpoint/2010/main" val="28397029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B1611216-E15B-4DAC-AF6F-2B352D50A56E}"/>
              </a:ext>
            </a:extLst>
          </p:cNvPr>
          <p:cNvSpPr>
            <a:spLocks noGrp="1"/>
          </p:cNvSpPr>
          <p:nvPr>
            <p:ph type="body" sz="quarter" idx="10"/>
          </p:nvPr>
        </p:nvSpPr>
        <p:spPr/>
        <p:txBody>
          <a:bodyPr/>
          <a:lstStyle/>
          <a:p>
            <a:r>
              <a:rPr lang="en-US" altLang="zh-CN" dirty="0"/>
              <a:t>01 </a:t>
            </a:r>
            <a:r>
              <a:rPr lang="zh-CN" altLang="en-US" dirty="0"/>
              <a:t>项目背景</a:t>
            </a:r>
          </a:p>
        </p:txBody>
      </p:sp>
      <p:grpSp>
        <p:nvGrpSpPr>
          <p:cNvPr id="3" name="组合 2">
            <a:extLst>
              <a:ext uri="{FF2B5EF4-FFF2-40B4-BE49-F238E27FC236}">
                <a16:creationId xmlns:a16="http://schemas.microsoft.com/office/drawing/2014/main" id="{588BD39A-EBF9-4268-A002-FFF48FFC2AD9}"/>
              </a:ext>
            </a:extLst>
          </p:cNvPr>
          <p:cNvGrpSpPr/>
          <p:nvPr/>
        </p:nvGrpSpPr>
        <p:grpSpPr>
          <a:xfrm>
            <a:off x="7841155" y="1329230"/>
            <a:ext cx="4681582" cy="4271991"/>
            <a:chOff x="7841155" y="1329230"/>
            <a:chExt cx="4681582" cy="4271991"/>
          </a:xfrm>
        </p:grpSpPr>
        <p:sp>
          <p:nvSpPr>
            <p:cNvPr id="4" name="任意多边形: 形状 3">
              <a:extLst>
                <a:ext uri="{FF2B5EF4-FFF2-40B4-BE49-F238E27FC236}">
                  <a16:creationId xmlns:a16="http://schemas.microsoft.com/office/drawing/2014/main" id="{F839DCB8-72AB-4A92-AEC4-9E283F827DD4}"/>
                </a:ext>
              </a:extLst>
            </p:cNvPr>
            <p:cNvSpPr/>
            <p:nvPr/>
          </p:nvSpPr>
          <p:spPr>
            <a:xfrm>
              <a:off x="7841155" y="2555882"/>
              <a:ext cx="4289368" cy="2476485"/>
            </a:xfrm>
            <a:custGeom>
              <a:avLst/>
              <a:gdLst>
                <a:gd name="connsiteX0" fmla="*/ 760429 w 4289368"/>
                <a:gd name="connsiteY0" fmla="*/ 0 h 2476485"/>
                <a:gd name="connsiteX1" fmla="*/ 2199459 w 4289368"/>
                <a:gd name="connsiteY1" fmla="*/ 0 h 2476485"/>
                <a:gd name="connsiteX2" fmla="*/ 2167416 w 4289368"/>
                <a:gd name="connsiteY2" fmla="*/ 16947 h 2476485"/>
                <a:gd name="connsiteX3" fmla="*/ 2170966 w 4289368"/>
                <a:gd name="connsiteY3" fmla="*/ 167378 h 2476485"/>
                <a:gd name="connsiteX4" fmla="*/ 2201921 w 4289368"/>
                <a:gd name="connsiteY4" fmla="*/ 180968 h 2476485"/>
                <a:gd name="connsiteX5" fmla="*/ 883755 w 4289368"/>
                <a:gd name="connsiteY5" fmla="*/ 180968 h 2476485"/>
                <a:gd name="connsiteX6" fmla="*/ 216995 w 4289368"/>
                <a:gd name="connsiteY6" fmla="*/ 847728 h 2476485"/>
                <a:gd name="connsiteX7" fmla="*/ 216995 w 4289368"/>
                <a:gd name="connsiteY7" fmla="*/ 1628758 h 2476485"/>
                <a:gd name="connsiteX8" fmla="*/ 883755 w 4289368"/>
                <a:gd name="connsiteY8" fmla="*/ 2295518 h 2476485"/>
                <a:gd name="connsiteX9" fmla="*/ 3417385 w 4289368"/>
                <a:gd name="connsiteY9" fmla="*/ 2295518 h 2476485"/>
                <a:gd name="connsiteX10" fmla="*/ 4084145 w 4289368"/>
                <a:gd name="connsiteY10" fmla="*/ 1628758 h 2476485"/>
                <a:gd name="connsiteX11" fmla="*/ 4084145 w 4289368"/>
                <a:gd name="connsiteY11" fmla="*/ 847728 h 2476485"/>
                <a:gd name="connsiteX12" fmla="*/ 3417385 w 4289368"/>
                <a:gd name="connsiteY12" fmla="*/ 180968 h 2476485"/>
                <a:gd name="connsiteX13" fmla="*/ 2345873 w 4289368"/>
                <a:gd name="connsiteY13" fmla="*/ 180968 h 2476485"/>
                <a:gd name="connsiteX14" fmla="*/ 2359134 w 4289368"/>
                <a:gd name="connsiteY14" fmla="*/ 175736 h 2476485"/>
                <a:gd name="connsiteX15" fmla="*/ 2385512 w 4289368"/>
                <a:gd name="connsiteY15" fmla="*/ 20407 h 2476485"/>
                <a:gd name="connsiteX16" fmla="*/ 2379871 w 4289368"/>
                <a:gd name="connsiteY16" fmla="*/ 0 h 2476485"/>
                <a:gd name="connsiteX17" fmla="*/ 3528939 w 4289368"/>
                <a:gd name="connsiteY17" fmla="*/ 0 h 2476485"/>
                <a:gd name="connsiteX18" fmla="*/ 4289368 w 4289368"/>
                <a:gd name="connsiteY18" fmla="*/ 760429 h 2476485"/>
                <a:gd name="connsiteX19" fmla="*/ 4289368 w 4289368"/>
                <a:gd name="connsiteY19" fmla="*/ 1716056 h 2476485"/>
                <a:gd name="connsiteX20" fmla="*/ 3528939 w 4289368"/>
                <a:gd name="connsiteY20" fmla="*/ 2476485 h 2476485"/>
                <a:gd name="connsiteX21" fmla="*/ 760429 w 4289368"/>
                <a:gd name="connsiteY21" fmla="*/ 2476485 h 2476485"/>
                <a:gd name="connsiteX22" fmla="*/ 0 w 4289368"/>
                <a:gd name="connsiteY22" fmla="*/ 1716056 h 2476485"/>
                <a:gd name="connsiteX23" fmla="*/ 0 w 4289368"/>
                <a:gd name="connsiteY23" fmla="*/ 760429 h 2476485"/>
                <a:gd name="connsiteX24" fmla="*/ 760429 w 4289368"/>
                <a:gd name="connsiteY24" fmla="*/ 0 h 2476485"/>
                <a:gd name="connsiteX0" fmla="*/ 760429 w 4289368"/>
                <a:gd name="connsiteY0" fmla="*/ 0 h 2476485"/>
                <a:gd name="connsiteX1" fmla="*/ 2199459 w 4289368"/>
                <a:gd name="connsiteY1" fmla="*/ 0 h 2476485"/>
                <a:gd name="connsiteX2" fmla="*/ 2167416 w 4289368"/>
                <a:gd name="connsiteY2" fmla="*/ 16947 h 2476485"/>
                <a:gd name="connsiteX3" fmla="*/ 2159060 w 4289368"/>
                <a:gd name="connsiteY3" fmla="*/ 134040 h 2476485"/>
                <a:gd name="connsiteX4" fmla="*/ 2201921 w 4289368"/>
                <a:gd name="connsiteY4" fmla="*/ 180968 h 2476485"/>
                <a:gd name="connsiteX5" fmla="*/ 883755 w 4289368"/>
                <a:gd name="connsiteY5" fmla="*/ 180968 h 2476485"/>
                <a:gd name="connsiteX6" fmla="*/ 216995 w 4289368"/>
                <a:gd name="connsiteY6" fmla="*/ 847728 h 2476485"/>
                <a:gd name="connsiteX7" fmla="*/ 216995 w 4289368"/>
                <a:gd name="connsiteY7" fmla="*/ 1628758 h 2476485"/>
                <a:gd name="connsiteX8" fmla="*/ 883755 w 4289368"/>
                <a:gd name="connsiteY8" fmla="*/ 2295518 h 2476485"/>
                <a:gd name="connsiteX9" fmla="*/ 3417385 w 4289368"/>
                <a:gd name="connsiteY9" fmla="*/ 2295518 h 2476485"/>
                <a:gd name="connsiteX10" fmla="*/ 4084145 w 4289368"/>
                <a:gd name="connsiteY10" fmla="*/ 1628758 h 2476485"/>
                <a:gd name="connsiteX11" fmla="*/ 4084145 w 4289368"/>
                <a:gd name="connsiteY11" fmla="*/ 847728 h 2476485"/>
                <a:gd name="connsiteX12" fmla="*/ 3417385 w 4289368"/>
                <a:gd name="connsiteY12" fmla="*/ 180968 h 2476485"/>
                <a:gd name="connsiteX13" fmla="*/ 2345873 w 4289368"/>
                <a:gd name="connsiteY13" fmla="*/ 180968 h 2476485"/>
                <a:gd name="connsiteX14" fmla="*/ 2359134 w 4289368"/>
                <a:gd name="connsiteY14" fmla="*/ 175736 h 2476485"/>
                <a:gd name="connsiteX15" fmla="*/ 2385512 w 4289368"/>
                <a:gd name="connsiteY15" fmla="*/ 20407 h 2476485"/>
                <a:gd name="connsiteX16" fmla="*/ 2379871 w 4289368"/>
                <a:gd name="connsiteY16" fmla="*/ 0 h 2476485"/>
                <a:gd name="connsiteX17" fmla="*/ 3528939 w 4289368"/>
                <a:gd name="connsiteY17" fmla="*/ 0 h 2476485"/>
                <a:gd name="connsiteX18" fmla="*/ 4289368 w 4289368"/>
                <a:gd name="connsiteY18" fmla="*/ 760429 h 2476485"/>
                <a:gd name="connsiteX19" fmla="*/ 4289368 w 4289368"/>
                <a:gd name="connsiteY19" fmla="*/ 1716056 h 2476485"/>
                <a:gd name="connsiteX20" fmla="*/ 3528939 w 4289368"/>
                <a:gd name="connsiteY20" fmla="*/ 2476485 h 2476485"/>
                <a:gd name="connsiteX21" fmla="*/ 760429 w 4289368"/>
                <a:gd name="connsiteY21" fmla="*/ 2476485 h 2476485"/>
                <a:gd name="connsiteX22" fmla="*/ 0 w 4289368"/>
                <a:gd name="connsiteY22" fmla="*/ 1716056 h 2476485"/>
                <a:gd name="connsiteX23" fmla="*/ 0 w 4289368"/>
                <a:gd name="connsiteY23" fmla="*/ 760429 h 2476485"/>
                <a:gd name="connsiteX24" fmla="*/ 760429 w 4289368"/>
                <a:gd name="connsiteY24" fmla="*/ 0 h 2476485"/>
                <a:gd name="connsiteX0" fmla="*/ 760429 w 4289368"/>
                <a:gd name="connsiteY0" fmla="*/ 0 h 2476485"/>
                <a:gd name="connsiteX1" fmla="*/ 2199459 w 4289368"/>
                <a:gd name="connsiteY1" fmla="*/ 0 h 2476485"/>
                <a:gd name="connsiteX2" fmla="*/ 2167416 w 4289368"/>
                <a:gd name="connsiteY2" fmla="*/ 16947 h 2476485"/>
                <a:gd name="connsiteX3" fmla="*/ 2159060 w 4289368"/>
                <a:gd name="connsiteY3" fmla="*/ 134040 h 2476485"/>
                <a:gd name="connsiteX4" fmla="*/ 2175727 w 4289368"/>
                <a:gd name="connsiteY4" fmla="*/ 185730 h 2476485"/>
                <a:gd name="connsiteX5" fmla="*/ 883755 w 4289368"/>
                <a:gd name="connsiteY5" fmla="*/ 180968 h 2476485"/>
                <a:gd name="connsiteX6" fmla="*/ 216995 w 4289368"/>
                <a:gd name="connsiteY6" fmla="*/ 847728 h 2476485"/>
                <a:gd name="connsiteX7" fmla="*/ 216995 w 4289368"/>
                <a:gd name="connsiteY7" fmla="*/ 1628758 h 2476485"/>
                <a:gd name="connsiteX8" fmla="*/ 883755 w 4289368"/>
                <a:gd name="connsiteY8" fmla="*/ 2295518 h 2476485"/>
                <a:gd name="connsiteX9" fmla="*/ 3417385 w 4289368"/>
                <a:gd name="connsiteY9" fmla="*/ 2295518 h 2476485"/>
                <a:gd name="connsiteX10" fmla="*/ 4084145 w 4289368"/>
                <a:gd name="connsiteY10" fmla="*/ 1628758 h 2476485"/>
                <a:gd name="connsiteX11" fmla="*/ 4084145 w 4289368"/>
                <a:gd name="connsiteY11" fmla="*/ 847728 h 2476485"/>
                <a:gd name="connsiteX12" fmla="*/ 3417385 w 4289368"/>
                <a:gd name="connsiteY12" fmla="*/ 180968 h 2476485"/>
                <a:gd name="connsiteX13" fmla="*/ 2345873 w 4289368"/>
                <a:gd name="connsiteY13" fmla="*/ 180968 h 2476485"/>
                <a:gd name="connsiteX14" fmla="*/ 2359134 w 4289368"/>
                <a:gd name="connsiteY14" fmla="*/ 175736 h 2476485"/>
                <a:gd name="connsiteX15" fmla="*/ 2385512 w 4289368"/>
                <a:gd name="connsiteY15" fmla="*/ 20407 h 2476485"/>
                <a:gd name="connsiteX16" fmla="*/ 2379871 w 4289368"/>
                <a:gd name="connsiteY16" fmla="*/ 0 h 2476485"/>
                <a:gd name="connsiteX17" fmla="*/ 3528939 w 4289368"/>
                <a:gd name="connsiteY17" fmla="*/ 0 h 2476485"/>
                <a:gd name="connsiteX18" fmla="*/ 4289368 w 4289368"/>
                <a:gd name="connsiteY18" fmla="*/ 760429 h 2476485"/>
                <a:gd name="connsiteX19" fmla="*/ 4289368 w 4289368"/>
                <a:gd name="connsiteY19" fmla="*/ 1716056 h 2476485"/>
                <a:gd name="connsiteX20" fmla="*/ 3528939 w 4289368"/>
                <a:gd name="connsiteY20" fmla="*/ 2476485 h 2476485"/>
                <a:gd name="connsiteX21" fmla="*/ 760429 w 4289368"/>
                <a:gd name="connsiteY21" fmla="*/ 2476485 h 2476485"/>
                <a:gd name="connsiteX22" fmla="*/ 0 w 4289368"/>
                <a:gd name="connsiteY22" fmla="*/ 1716056 h 2476485"/>
                <a:gd name="connsiteX23" fmla="*/ 0 w 4289368"/>
                <a:gd name="connsiteY23" fmla="*/ 760429 h 2476485"/>
                <a:gd name="connsiteX24" fmla="*/ 760429 w 4289368"/>
                <a:gd name="connsiteY24" fmla="*/ 0 h 2476485"/>
                <a:gd name="connsiteX0" fmla="*/ 760429 w 4289368"/>
                <a:gd name="connsiteY0" fmla="*/ 0 h 2476485"/>
                <a:gd name="connsiteX1" fmla="*/ 2199459 w 4289368"/>
                <a:gd name="connsiteY1" fmla="*/ 0 h 2476485"/>
                <a:gd name="connsiteX2" fmla="*/ 2167416 w 4289368"/>
                <a:gd name="connsiteY2" fmla="*/ 16947 h 2476485"/>
                <a:gd name="connsiteX3" fmla="*/ 2159060 w 4289368"/>
                <a:gd name="connsiteY3" fmla="*/ 134040 h 2476485"/>
                <a:gd name="connsiteX4" fmla="*/ 2175727 w 4289368"/>
                <a:gd name="connsiteY4" fmla="*/ 185730 h 2476485"/>
                <a:gd name="connsiteX5" fmla="*/ 883755 w 4289368"/>
                <a:gd name="connsiteY5" fmla="*/ 180968 h 2476485"/>
                <a:gd name="connsiteX6" fmla="*/ 216995 w 4289368"/>
                <a:gd name="connsiteY6" fmla="*/ 847728 h 2476485"/>
                <a:gd name="connsiteX7" fmla="*/ 216995 w 4289368"/>
                <a:gd name="connsiteY7" fmla="*/ 1628758 h 2476485"/>
                <a:gd name="connsiteX8" fmla="*/ 883755 w 4289368"/>
                <a:gd name="connsiteY8" fmla="*/ 2295518 h 2476485"/>
                <a:gd name="connsiteX9" fmla="*/ 3417385 w 4289368"/>
                <a:gd name="connsiteY9" fmla="*/ 2295518 h 2476485"/>
                <a:gd name="connsiteX10" fmla="*/ 4084145 w 4289368"/>
                <a:gd name="connsiteY10" fmla="*/ 1628758 h 2476485"/>
                <a:gd name="connsiteX11" fmla="*/ 4084145 w 4289368"/>
                <a:gd name="connsiteY11" fmla="*/ 847728 h 2476485"/>
                <a:gd name="connsiteX12" fmla="*/ 3417385 w 4289368"/>
                <a:gd name="connsiteY12" fmla="*/ 180968 h 2476485"/>
                <a:gd name="connsiteX13" fmla="*/ 2388735 w 4289368"/>
                <a:gd name="connsiteY13" fmla="*/ 185731 h 2476485"/>
                <a:gd name="connsiteX14" fmla="*/ 2359134 w 4289368"/>
                <a:gd name="connsiteY14" fmla="*/ 175736 h 2476485"/>
                <a:gd name="connsiteX15" fmla="*/ 2385512 w 4289368"/>
                <a:gd name="connsiteY15" fmla="*/ 20407 h 2476485"/>
                <a:gd name="connsiteX16" fmla="*/ 2379871 w 4289368"/>
                <a:gd name="connsiteY16" fmla="*/ 0 h 2476485"/>
                <a:gd name="connsiteX17" fmla="*/ 3528939 w 4289368"/>
                <a:gd name="connsiteY17" fmla="*/ 0 h 2476485"/>
                <a:gd name="connsiteX18" fmla="*/ 4289368 w 4289368"/>
                <a:gd name="connsiteY18" fmla="*/ 760429 h 2476485"/>
                <a:gd name="connsiteX19" fmla="*/ 4289368 w 4289368"/>
                <a:gd name="connsiteY19" fmla="*/ 1716056 h 2476485"/>
                <a:gd name="connsiteX20" fmla="*/ 3528939 w 4289368"/>
                <a:gd name="connsiteY20" fmla="*/ 2476485 h 2476485"/>
                <a:gd name="connsiteX21" fmla="*/ 760429 w 4289368"/>
                <a:gd name="connsiteY21" fmla="*/ 2476485 h 2476485"/>
                <a:gd name="connsiteX22" fmla="*/ 0 w 4289368"/>
                <a:gd name="connsiteY22" fmla="*/ 1716056 h 2476485"/>
                <a:gd name="connsiteX23" fmla="*/ 0 w 4289368"/>
                <a:gd name="connsiteY23" fmla="*/ 760429 h 2476485"/>
                <a:gd name="connsiteX24" fmla="*/ 760429 w 4289368"/>
                <a:gd name="connsiteY24" fmla="*/ 0 h 2476485"/>
                <a:gd name="connsiteX0" fmla="*/ 760429 w 4289368"/>
                <a:gd name="connsiteY0" fmla="*/ 0 h 2476485"/>
                <a:gd name="connsiteX1" fmla="*/ 2199459 w 4289368"/>
                <a:gd name="connsiteY1" fmla="*/ 0 h 2476485"/>
                <a:gd name="connsiteX2" fmla="*/ 2167416 w 4289368"/>
                <a:gd name="connsiteY2" fmla="*/ 16947 h 2476485"/>
                <a:gd name="connsiteX3" fmla="*/ 2159060 w 4289368"/>
                <a:gd name="connsiteY3" fmla="*/ 134040 h 2476485"/>
                <a:gd name="connsiteX4" fmla="*/ 2175727 w 4289368"/>
                <a:gd name="connsiteY4" fmla="*/ 185730 h 2476485"/>
                <a:gd name="connsiteX5" fmla="*/ 883755 w 4289368"/>
                <a:gd name="connsiteY5" fmla="*/ 180968 h 2476485"/>
                <a:gd name="connsiteX6" fmla="*/ 216995 w 4289368"/>
                <a:gd name="connsiteY6" fmla="*/ 847728 h 2476485"/>
                <a:gd name="connsiteX7" fmla="*/ 216995 w 4289368"/>
                <a:gd name="connsiteY7" fmla="*/ 1628758 h 2476485"/>
                <a:gd name="connsiteX8" fmla="*/ 883755 w 4289368"/>
                <a:gd name="connsiteY8" fmla="*/ 2295518 h 2476485"/>
                <a:gd name="connsiteX9" fmla="*/ 3417385 w 4289368"/>
                <a:gd name="connsiteY9" fmla="*/ 2295518 h 2476485"/>
                <a:gd name="connsiteX10" fmla="*/ 4084145 w 4289368"/>
                <a:gd name="connsiteY10" fmla="*/ 1628758 h 2476485"/>
                <a:gd name="connsiteX11" fmla="*/ 4084145 w 4289368"/>
                <a:gd name="connsiteY11" fmla="*/ 847728 h 2476485"/>
                <a:gd name="connsiteX12" fmla="*/ 3417385 w 4289368"/>
                <a:gd name="connsiteY12" fmla="*/ 180968 h 2476485"/>
                <a:gd name="connsiteX13" fmla="*/ 2388735 w 4289368"/>
                <a:gd name="connsiteY13" fmla="*/ 185731 h 2476485"/>
                <a:gd name="connsiteX14" fmla="*/ 2368659 w 4289368"/>
                <a:gd name="connsiteY14" fmla="*/ 144779 h 2476485"/>
                <a:gd name="connsiteX15" fmla="*/ 2385512 w 4289368"/>
                <a:gd name="connsiteY15" fmla="*/ 20407 h 2476485"/>
                <a:gd name="connsiteX16" fmla="*/ 2379871 w 4289368"/>
                <a:gd name="connsiteY16" fmla="*/ 0 h 2476485"/>
                <a:gd name="connsiteX17" fmla="*/ 3528939 w 4289368"/>
                <a:gd name="connsiteY17" fmla="*/ 0 h 2476485"/>
                <a:gd name="connsiteX18" fmla="*/ 4289368 w 4289368"/>
                <a:gd name="connsiteY18" fmla="*/ 760429 h 2476485"/>
                <a:gd name="connsiteX19" fmla="*/ 4289368 w 4289368"/>
                <a:gd name="connsiteY19" fmla="*/ 1716056 h 2476485"/>
                <a:gd name="connsiteX20" fmla="*/ 3528939 w 4289368"/>
                <a:gd name="connsiteY20" fmla="*/ 2476485 h 2476485"/>
                <a:gd name="connsiteX21" fmla="*/ 760429 w 4289368"/>
                <a:gd name="connsiteY21" fmla="*/ 2476485 h 2476485"/>
                <a:gd name="connsiteX22" fmla="*/ 0 w 4289368"/>
                <a:gd name="connsiteY22" fmla="*/ 1716056 h 2476485"/>
                <a:gd name="connsiteX23" fmla="*/ 0 w 4289368"/>
                <a:gd name="connsiteY23" fmla="*/ 760429 h 2476485"/>
                <a:gd name="connsiteX24" fmla="*/ 760429 w 4289368"/>
                <a:gd name="connsiteY24" fmla="*/ 0 h 2476485"/>
                <a:gd name="connsiteX0" fmla="*/ 760429 w 4289368"/>
                <a:gd name="connsiteY0" fmla="*/ 0 h 2476485"/>
                <a:gd name="connsiteX1" fmla="*/ 2199459 w 4289368"/>
                <a:gd name="connsiteY1" fmla="*/ 0 h 2476485"/>
                <a:gd name="connsiteX2" fmla="*/ 2167416 w 4289368"/>
                <a:gd name="connsiteY2" fmla="*/ 16947 h 2476485"/>
                <a:gd name="connsiteX3" fmla="*/ 2159060 w 4289368"/>
                <a:gd name="connsiteY3" fmla="*/ 134040 h 2476485"/>
                <a:gd name="connsiteX4" fmla="*/ 2175727 w 4289368"/>
                <a:gd name="connsiteY4" fmla="*/ 185730 h 2476485"/>
                <a:gd name="connsiteX5" fmla="*/ 883755 w 4289368"/>
                <a:gd name="connsiteY5" fmla="*/ 180968 h 2476485"/>
                <a:gd name="connsiteX6" fmla="*/ 216995 w 4289368"/>
                <a:gd name="connsiteY6" fmla="*/ 847728 h 2476485"/>
                <a:gd name="connsiteX7" fmla="*/ 216995 w 4289368"/>
                <a:gd name="connsiteY7" fmla="*/ 1628758 h 2476485"/>
                <a:gd name="connsiteX8" fmla="*/ 883755 w 4289368"/>
                <a:gd name="connsiteY8" fmla="*/ 2295518 h 2476485"/>
                <a:gd name="connsiteX9" fmla="*/ 3417385 w 4289368"/>
                <a:gd name="connsiteY9" fmla="*/ 2295518 h 2476485"/>
                <a:gd name="connsiteX10" fmla="*/ 4084145 w 4289368"/>
                <a:gd name="connsiteY10" fmla="*/ 1628758 h 2476485"/>
                <a:gd name="connsiteX11" fmla="*/ 4084145 w 4289368"/>
                <a:gd name="connsiteY11" fmla="*/ 847728 h 2476485"/>
                <a:gd name="connsiteX12" fmla="*/ 3417385 w 4289368"/>
                <a:gd name="connsiteY12" fmla="*/ 180968 h 2476485"/>
                <a:gd name="connsiteX13" fmla="*/ 2388735 w 4289368"/>
                <a:gd name="connsiteY13" fmla="*/ 185731 h 2476485"/>
                <a:gd name="connsiteX14" fmla="*/ 2368659 w 4289368"/>
                <a:gd name="connsiteY14" fmla="*/ 144779 h 2476485"/>
                <a:gd name="connsiteX15" fmla="*/ 2371224 w 4289368"/>
                <a:gd name="connsiteY15" fmla="*/ 37076 h 2476485"/>
                <a:gd name="connsiteX16" fmla="*/ 2379871 w 4289368"/>
                <a:gd name="connsiteY16" fmla="*/ 0 h 2476485"/>
                <a:gd name="connsiteX17" fmla="*/ 3528939 w 4289368"/>
                <a:gd name="connsiteY17" fmla="*/ 0 h 2476485"/>
                <a:gd name="connsiteX18" fmla="*/ 4289368 w 4289368"/>
                <a:gd name="connsiteY18" fmla="*/ 760429 h 2476485"/>
                <a:gd name="connsiteX19" fmla="*/ 4289368 w 4289368"/>
                <a:gd name="connsiteY19" fmla="*/ 1716056 h 2476485"/>
                <a:gd name="connsiteX20" fmla="*/ 3528939 w 4289368"/>
                <a:gd name="connsiteY20" fmla="*/ 2476485 h 2476485"/>
                <a:gd name="connsiteX21" fmla="*/ 760429 w 4289368"/>
                <a:gd name="connsiteY21" fmla="*/ 2476485 h 2476485"/>
                <a:gd name="connsiteX22" fmla="*/ 0 w 4289368"/>
                <a:gd name="connsiteY22" fmla="*/ 1716056 h 2476485"/>
                <a:gd name="connsiteX23" fmla="*/ 0 w 4289368"/>
                <a:gd name="connsiteY23" fmla="*/ 760429 h 2476485"/>
                <a:gd name="connsiteX24" fmla="*/ 760429 w 4289368"/>
                <a:gd name="connsiteY24" fmla="*/ 0 h 2476485"/>
                <a:gd name="connsiteX0" fmla="*/ 760429 w 4289368"/>
                <a:gd name="connsiteY0" fmla="*/ 0 h 2476485"/>
                <a:gd name="connsiteX1" fmla="*/ 2199459 w 4289368"/>
                <a:gd name="connsiteY1" fmla="*/ 0 h 2476485"/>
                <a:gd name="connsiteX2" fmla="*/ 2160272 w 4289368"/>
                <a:gd name="connsiteY2" fmla="*/ 43141 h 2476485"/>
                <a:gd name="connsiteX3" fmla="*/ 2159060 w 4289368"/>
                <a:gd name="connsiteY3" fmla="*/ 134040 h 2476485"/>
                <a:gd name="connsiteX4" fmla="*/ 2175727 w 4289368"/>
                <a:gd name="connsiteY4" fmla="*/ 185730 h 2476485"/>
                <a:gd name="connsiteX5" fmla="*/ 883755 w 4289368"/>
                <a:gd name="connsiteY5" fmla="*/ 180968 h 2476485"/>
                <a:gd name="connsiteX6" fmla="*/ 216995 w 4289368"/>
                <a:gd name="connsiteY6" fmla="*/ 847728 h 2476485"/>
                <a:gd name="connsiteX7" fmla="*/ 216995 w 4289368"/>
                <a:gd name="connsiteY7" fmla="*/ 1628758 h 2476485"/>
                <a:gd name="connsiteX8" fmla="*/ 883755 w 4289368"/>
                <a:gd name="connsiteY8" fmla="*/ 2295518 h 2476485"/>
                <a:gd name="connsiteX9" fmla="*/ 3417385 w 4289368"/>
                <a:gd name="connsiteY9" fmla="*/ 2295518 h 2476485"/>
                <a:gd name="connsiteX10" fmla="*/ 4084145 w 4289368"/>
                <a:gd name="connsiteY10" fmla="*/ 1628758 h 2476485"/>
                <a:gd name="connsiteX11" fmla="*/ 4084145 w 4289368"/>
                <a:gd name="connsiteY11" fmla="*/ 847728 h 2476485"/>
                <a:gd name="connsiteX12" fmla="*/ 3417385 w 4289368"/>
                <a:gd name="connsiteY12" fmla="*/ 180968 h 2476485"/>
                <a:gd name="connsiteX13" fmla="*/ 2388735 w 4289368"/>
                <a:gd name="connsiteY13" fmla="*/ 185731 h 2476485"/>
                <a:gd name="connsiteX14" fmla="*/ 2368659 w 4289368"/>
                <a:gd name="connsiteY14" fmla="*/ 144779 h 2476485"/>
                <a:gd name="connsiteX15" fmla="*/ 2371224 w 4289368"/>
                <a:gd name="connsiteY15" fmla="*/ 37076 h 2476485"/>
                <a:gd name="connsiteX16" fmla="*/ 2379871 w 4289368"/>
                <a:gd name="connsiteY16" fmla="*/ 0 h 2476485"/>
                <a:gd name="connsiteX17" fmla="*/ 3528939 w 4289368"/>
                <a:gd name="connsiteY17" fmla="*/ 0 h 2476485"/>
                <a:gd name="connsiteX18" fmla="*/ 4289368 w 4289368"/>
                <a:gd name="connsiteY18" fmla="*/ 760429 h 2476485"/>
                <a:gd name="connsiteX19" fmla="*/ 4289368 w 4289368"/>
                <a:gd name="connsiteY19" fmla="*/ 1716056 h 2476485"/>
                <a:gd name="connsiteX20" fmla="*/ 3528939 w 4289368"/>
                <a:gd name="connsiteY20" fmla="*/ 2476485 h 2476485"/>
                <a:gd name="connsiteX21" fmla="*/ 760429 w 4289368"/>
                <a:gd name="connsiteY21" fmla="*/ 2476485 h 2476485"/>
                <a:gd name="connsiteX22" fmla="*/ 0 w 4289368"/>
                <a:gd name="connsiteY22" fmla="*/ 1716056 h 2476485"/>
                <a:gd name="connsiteX23" fmla="*/ 0 w 4289368"/>
                <a:gd name="connsiteY23" fmla="*/ 760429 h 2476485"/>
                <a:gd name="connsiteX24" fmla="*/ 760429 w 4289368"/>
                <a:gd name="connsiteY24" fmla="*/ 0 h 2476485"/>
                <a:gd name="connsiteX0" fmla="*/ 760429 w 4289368"/>
                <a:gd name="connsiteY0" fmla="*/ 0 h 2476485"/>
                <a:gd name="connsiteX1" fmla="*/ 2163740 w 4289368"/>
                <a:gd name="connsiteY1" fmla="*/ 0 h 2476485"/>
                <a:gd name="connsiteX2" fmla="*/ 2160272 w 4289368"/>
                <a:gd name="connsiteY2" fmla="*/ 43141 h 2476485"/>
                <a:gd name="connsiteX3" fmla="*/ 2159060 w 4289368"/>
                <a:gd name="connsiteY3" fmla="*/ 134040 h 2476485"/>
                <a:gd name="connsiteX4" fmla="*/ 2175727 w 4289368"/>
                <a:gd name="connsiteY4" fmla="*/ 185730 h 2476485"/>
                <a:gd name="connsiteX5" fmla="*/ 883755 w 4289368"/>
                <a:gd name="connsiteY5" fmla="*/ 180968 h 2476485"/>
                <a:gd name="connsiteX6" fmla="*/ 216995 w 4289368"/>
                <a:gd name="connsiteY6" fmla="*/ 847728 h 2476485"/>
                <a:gd name="connsiteX7" fmla="*/ 216995 w 4289368"/>
                <a:gd name="connsiteY7" fmla="*/ 1628758 h 2476485"/>
                <a:gd name="connsiteX8" fmla="*/ 883755 w 4289368"/>
                <a:gd name="connsiteY8" fmla="*/ 2295518 h 2476485"/>
                <a:gd name="connsiteX9" fmla="*/ 3417385 w 4289368"/>
                <a:gd name="connsiteY9" fmla="*/ 2295518 h 2476485"/>
                <a:gd name="connsiteX10" fmla="*/ 4084145 w 4289368"/>
                <a:gd name="connsiteY10" fmla="*/ 1628758 h 2476485"/>
                <a:gd name="connsiteX11" fmla="*/ 4084145 w 4289368"/>
                <a:gd name="connsiteY11" fmla="*/ 847728 h 2476485"/>
                <a:gd name="connsiteX12" fmla="*/ 3417385 w 4289368"/>
                <a:gd name="connsiteY12" fmla="*/ 180968 h 2476485"/>
                <a:gd name="connsiteX13" fmla="*/ 2388735 w 4289368"/>
                <a:gd name="connsiteY13" fmla="*/ 185731 h 2476485"/>
                <a:gd name="connsiteX14" fmla="*/ 2368659 w 4289368"/>
                <a:gd name="connsiteY14" fmla="*/ 144779 h 2476485"/>
                <a:gd name="connsiteX15" fmla="*/ 2371224 w 4289368"/>
                <a:gd name="connsiteY15" fmla="*/ 37076 h 2476485"/>
                <a:gd name="connsiteX16" fmla="*/ 2379871 w 4289368"/>
                <a:gd name="connsiteY16" fmla="*/ 0 h 2476485"/>
                <a:gd name="connsiteX17" fmla="*/ 3528939 w 4289368"/>
                <a:gd name="connsiteY17" fmla="*/ 0 h 2476485"/>
                <a:gd name="connsiteX18" fmla="*/ 4289368 w 4289368"/>
                <a:gd name="connsiteY18" fmla="*/ 760429 h 2476485"/>
                <a:gd name="connsiteX19" fmla="*/ 4289368 w 4289368"/>
                <a:gd name="connsiteY19" fmla="*/ 1716056 h 2476485"/>
                <a:gd name="connsiteX20" fmla="*/ 3528939 w 4289368"/>
                <a:gd name="connsiteY20" fmla="*/ 2476485 h 2476485"/>
                <a:gd name="connsiteX21" fmla="*/ 760429 w 4289368"/>
                <a:gd name="connsiteY21" fmla="*/ 2476485 h 2476485"/>
                <a:gd name="connsiteX22" fmla="*/ 0 w 4289368"/>
                <a:gd name="connsiteY22" fmla="*/ 1716056 h 2476485"/>
                <a:gd name="connsiteX23" fmla="*/ 0 w 4289368"/>
                <a:gd name="connsiteY23" fmla="*/ 760429 h 2476485"/>
                <a:gd name="connsiteX24" fmla="*/ 760429 w 4289368"/>
                <a:gd name="connsiteY24" fmla="*/ 0 h 2476485"/>
                <a:gd name="connsiteX0" fmla="*/ 760429 w 4289368"/>
                <a:gd name="connsiteY0" fmla="*/ 0 h 2476485"/>
                <a:gd name="connsiteX1" fmla="*/ 2163740 w 4289368"/>
                <a:gd name="connsiteY1" fmla="*/ 0 h 2476485"/>
                <a:gd name="connsiteX2" fmla="*/ 2160272 w 4289368"/>
                <a:gd name="connsiteY2" fmla="*/ 43141 h 2476485"/>
                <a:gd name="connsiteX3" fmla="*/ 2159060 w 4289368"/>
                <a:gd name="connsiteY3" fmla="*/ 134040 h 2476485"/>
                <a:gd name="connsiteX4" fmla="*/ 2144771 w 4289368"/>
                <a:gd name="connsiteY4" fmla="*/ 183348 h 2476485"/>
                <a:gd name="connsiteX5" fmla="*/ 883755 w 4289368"/>
                <a:gd name="connsiteY5" fmla="*/ 180968 h 2476485"/>
                <a:gd name="connsiteX6" fmla="*/ 216995 w 4289368"/>
                <a:gd name="connsiteY6" fmla="*/ 847728 h 2476485"/>
                <a:gd name="connsiteX7" fmla="*/ 216995 w 4289368"/>
                <a:gd name="connsiteY7" fmla="*/ 1628758 h 2476485"/>
                <a:gd name="connsiteX8" fmla="*/ 883755 w 4289368"/>
                <a:gd name="connsiteY8" fmla="*/ 2295518 h 2476485"/>
                <a:gd name="connsiteX9" fmla="*/ 3417385 w 4289368"/>
                <a:gd name="connsiteY9" fmla="*/ 2295518 h 2476485"/>
                <a:gd name="connsiteX10" fmla="*/ 4084145 w 4289368"/>
                <a:gd name="connsiteY10" fmla="*/ 1628758 h 2476485"/>
                <a:gd name="connsiteX11" fmla="*/ 4084145 w 4289368"/>
                <a:gd name="connsiteY11" fmla="*/ 847728 h 2476485"/>
                <a:gd name="connsiteX12" fmla="*/ 3417385 w 4289368"/>
                <a:gd name="connsiteY12" fmla="*/ 180968 h 2476485"/>
                <a:gd name="connsiteX13" fmla="*/ 2388735 w 4289368"/>
                <a:gd name="connsiteY13" fmla="*/ 185731 h 2476485"/>
                <a:gd name="connsiteX14" fmla="*/ 2368659 w 4289368"/>
                <a:gd name="connsiteY14" fmla="*/ 144779 h 2476485"/>
                <a:gd name="connsiteX15" fmla="*/ 2371224 w 4289368"/>
                <a:gd name="connsiteY15" fmla="*/ 37076 h 2476485"/>
                <a:gd name="connsiteX16" fmla="*/ 2379871 w 4289368"/>
                <a:gd name="connsiteY16" fmla="*/ 0 h 2476485"/>
                <a:gd name="connsiteX17" fmla="*/ 3528939 w 4289368"/>
                <a:gd name="connsiteY17" fmla="*/ 0 h 2476485"/>
                <a:gd name="connsiteX18" fmla="*/ 4289368 w 4289368"/>
                <a:gd name="connsiteY18" fmla="*/ 760429 h 2476485"/>
                <a:gd name="connsiteX19" fmla="*/ 4289368 w 4289368"/>
                <a:gd name="connsiteY19" fmla="*/ 1716056 h 2476485"/>
                <a:gd name="connsiteX20" fmla="*/ 3528939 w 4289368"/>
                <a:gd name="connsiteY20" fmla="*/ 2476485 h 2476485"/>
                <a:gd name="connsiteX21" fmla="*/ 760429 w 4289368"/>
                <a:gd name="connsiteY21" fmla="*/ 2476485 h 2476485"/>
                <a:gd name="connsiteX22" fmla="*/ 0 w 4289368"/>
                <a:gd name="connsiteY22" fmla="*/ 1716056 h 2476485"/>
                <a:gd name="connsiteX23" fmla="*/ 0 w 4289368"/>
                <a:gd name="connsiteY23" fmla="*/ 760429 h 2476485"/>
                <a:gd name="connsiteX24" fmla="*/ 760429 w 4289368"/>
                <a:gd name="connsiteY24" fmla="*/ 0 h 2476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289368" h="2476485">
                  <a:moveTo>
                    <a:pt x="760429" y="0"/>
                  </a:moveTo>
                  <a:lnTo>
                    <a:pt x="2163740" y="0"/>
                  </a:lnTo>
                  <a:lnTo>
                    <a:pt x="2160272" y="43141"/>
                  </a:lnTo>
                  <a:cubicBezTo>
                    <a:pt x="2127135" y="73785"/>
                    <a:pt x="2127107" y="107576"/>
                    <a:pt x="2159060" y="134040"/>
                  </a:cubicBezTo>
                  <a:lnTo>
                    <a:pt x="2144771" y="183348"/>
                  </a:lnTo>
                  <a:lnTo>
                    <a:pt x="883755" y="180968"/>
                  </a:lnTo>
                  <a:cubicBezTo>
                    <a:pt x="515514" y="180968"/>
                    <a:pt x="216995" y="479487"/>
                    <a:pt x="216995" y="847728"/>
                  </a:cubicBezTo>
                  <a:lnTo>
                    <a:pt x="216995" y="1628758"/>
                  </a:lnTo>
                  <a:cubicBezTo>
                    <a:pt x="216995" y="1996999"/>
                    <a:pt x="515514" y="2295518"/>
                    <a:pt x="883755" y="2295518"/>
                  </a:cubicBezTo>
                  <a:lnTo>
                    <a:pt x="3417385" y="2295518"/>
                  </a:lnTo>
                  <a:cubicBezTo>
                    <a:pt x="3785626" y="2295518"/>
                    <a:pt x="4084145" y="1996999"/>
                    <a:pt x="4084145" y="1628758"/>
                  </a:cubicBezTo>
                  <a:lnTo>
                    <a:pt x="4084145" y="847728"/>
                  </a:lnTo>
                  <a:cubicBezTo>
                    <a:pt x="4084145" y="479487"/>
                    <a:pt x="3785626" y="180968"/>
                    <a:pt x="3417385" y="180968"/>
                  </a:cubicBezTo>
                  <a:lnTo>
                    <a:pt x="2388735" y="185731"/>
                  </a:lnTo>
                  <a:lnTo>
                    <a:pt x="2368659" y="144779"/>
                  </a:lnTo>
                  <a:cubicBezTo>
                    <a:pt x="2393512" y="121796"/>
                    <a:pt x="2380239" y="87677"/>
                    <a:pt x="2371224" y="37076"/>
                  </a:cubicBezTo>
                  <a:lnTo>
                    <a:pt x="2379871" y="0"/>
                  </a:lnTo>
                  <a:lnTo>
                    <a:pt x="3528939" y="0"/>
                  </a:lnTo>
                  <a:cubicBezTo>
                    <a:pt x="3948912" y="0"/>
                    <a:pt x="4289368" y="340456"/>
                    <a:pt x="4289368" y="760429"/>
                  </a:cubicBezTo>
                  <a:lnTo>
                    <a:pt x="4289368" y="1716056"/>
                  </a:lnTo>
                  <a:cubicBezTo>
                    <a:pt x="4289368" y="2136029"/>
                    <a:pt x="3948912" y="2476485"/>
                    <a:pt x="3528939" y="2476485"/>
                  </a:cubicBezTo>
                  <a:lnTo>
                    <a:pt x="760429" y="2476485"/>
                  </a:lnTo>
                  <a:cubicBezTo>
                    <a:pt x="340456" y="2476485"/>
                    <a:pt x="0" y="2136029"/>
                    <a:pt x="0" y="1716056"/>
                  </a:cubicBezTo>
                  <a:lnTo>
                    <a:pt x="0" y="760429"/>
                  </a:lnTo>
                  <a:cubicBezTo>
                    <a:pt x="0" y="340456"/>
                    <a:pt x="340456" y="0"/>
                    <a:pt x="760429" y="0"/>
                  </a:cubicBezTo>
                  <a:close/>
                </a:path>
              </a:pathLst>
            </a:custGeom>
            <a:solidFill>
              <a:schemeClr val="accent4">
                <a:lumMod val="40000"/>
                <a:lumOff val="6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5" name="图片 4">
              <a:extLst>
                <a:ext uri="{FF2B5EF4-FFF2-40B4-BE49-F238E27FC236}">
                  <a16:creationId xmlns:a16="http://schemas.microsoft.com/office/drawing/2014/main" id="{95FECDE0-906A-454F-881A-543F9ECE1851}"/>
                </a:ext>
              </a:extLst>
            </p:cNvPr>
            <p:cNvPicPr>
              <a:picLocks noChangeAspect="1"/>
            </p:cNvPicPr>
            <p:nvPr/>
          </p:nvPicPr>
          <p:blipFill>
            <a:blip r:embed="rId3"/>
            <a:stretch>
              <a:fillRect/>
            </a:stretch>
          </p:blipFill>
          <p:spPr>
            <a:xfrm>
              <a:off x="8577571" y="3002956"/>
              <a:ext cx="3033346" cy="1741229"/>
            </a:xfrm>
            <a:prstGeom prst="rect">
              <a:avLst/>
            </a:prstGeom>
          </p:spPr>
        </p:pic>
        <p:sp>
          <p:nvSpPr>
            <p:cNvPr id="6" name="文本框 5">
              <a:extLst>
                <a:ext uri="{FF2B5EF4-FFF2-40B4-BE49-F238E27FC236}">
                  <a16:creationId xmlns:a16="http://schemas.microsoft.com/office/drawing/2014/main" id="{8B919F63-E966-4FF9-B578-70C09A482B9A}"/>
                </a:ext>
              </a:extLst>
            </p:cNvPr>
            <p:cNvSpPr txBox="1"/>
            <p:nvPr/>
          </p:nvSpPr>
          <p:spPr>
            <a:xfrm>
              <a:off x="8496329" y="5231889"/>
              <a:ext cx="4026408" cy="369332"/>
            </a:xfrm>
            <a:prstGeom prst="rect">
              <a:avLst/>
            </a:prstGeom>
            <a:noFill/>
          </p:spPr>
          <p:txBody>
            <a:bodyPr wrap="square" rtlCol="0">
              <a:spAutoFit/>
            </a:bodyPr>
            <a:lstStyle/>
            <a:p>
              <a:r>
                <a:rPr lang="zh-CN" altLang="en-US" dirty="0"/>
                <a:t>      子宫肌瘤分布示意图</a:t>
              </a:r>
            </a:p>
          </p:txBody>
        </p:sp>
        <p:sp>
          <p:nvSpPr>
            <p:cNvPr id="7" name="椭圆 6">
              <a:extLst>
                <a:ext uri="{FF2B5EF4-FFF2-40B4-BE49-F238E27FC236}">
                  <a16:creationId xmlns:a16="http://schemas.microsoft.com/office/drawing/2014/main" id="{D755A7A9-30C2-4373-9718-F1CE09B4672E}"/>
                </a:ext>
              </a:extLst>
            </p:cNvPr>
            <p:cNvSpPr/>
            <p:nvPr/>
          </p:nvSpPr>
          <p:spPr>
            <a:xfrm>
              <a:off x="9906523" y="3162128"/>
              <a:ext cx="375441" cy="385704"/>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a:extLst>
                <a:ext uri="{FF2B5EF4-FFF2-40B4-BE49-F238E27FC236}">
                  <a16:creationId xmlns:a16="http://schemas.microsoft.com/office/drawing/2014/main" id="{7E600AB8-2D6C-4A3D-8553-D8B9BBAD608B}"/>
                </a:ext>
              </a:extLst>
            </p:cNvPr>
            <p:cNvSpPr/>
            <p:nvPr/>
          </p:nvSpPr>
          <p:spPr>
            <a:xfrm>
              <a:off x="8573882" y="3080660"/>
              <a:ext cx="985732" cy="548640"/>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a:extLst>
                <a:ext uri="{FF2B5EF4-FFF2-40B4-BE49-F238E27FC236}">
                  <a16:creationId xmlns:a16="http://schemas.microsoft.com/office/drawing/2014/main" id="{C0802FEC-A586-406C-AB72-EFEE44B8FC5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9622359">
              <a:off x="9390804" y="1329230"/>
              <a:ext cx="2169428" cy="1367646"/>
            </a:xfrm>
            <a:prstGeom prst="rect">
              <a:avLst/>
            </a:prstGeom>
          </p:spPr>
        </p:pic>
        <p:sp>
          <p:nvSpPr>
            <p:cNvPr id="10" name="矩形 9">
              <a:extLst>
                <a:ext uri="{FF2B5EF4-FFF2-40B4-BE49-F238E27FC236}">
                  <a16:creationId xmlns:a16="http://schemas.microsoft.com/office/drawing/2014/main" id="{E94CDF59-5A22-4EDC-B421-8CF605CC48F7}"/>
                </a:ext>
              </a:extLst>
            </p:cNvPr>
            <p:cNvSpPr/>
            <p:nvPr/>
          </p:nvSpPr>
          <p:spPr>
            <a:xfrm rot="17845878" flipH="1">
              <a:off x="9907289" y="2034946"/>
              <a:ext cx="469166" cy="3168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a:extLst>
                <a:ext uri="{FF2B5EF4-FFF2-40B4-BE49-F238E27FC236}">
                  <a16:creationId xmlns:a16="http://schemas.microsoft.com/office/drawing/2014/main" id="{711A7804-523A-415A-8E3F-D45CE3EBDCE7}"/>
                </a:ext>
              </a:extLst>
            </p:cNvPr>
            <p:cNvSpPr txBox="1"/>
            <p:nvPr/>
          </p:nvSpPr>
          <p:spPr>
            <a:xfrm>
              <a:off x="8496329" y="4374853"/>
              <a:ext cx="646331" cy="369332"/>
            </a:xfrm>
            <a:prstGeom prst="rect">
              <a:avLst/>
            </a:prstGeom>
            <a:noFill/>
          </p:spPr>
          <p:txBody>
            <a:bodyPr wrap="none" rtlCol="0">
              <a:spAutoFit/>
            </a:bodyPr>
            <a:lstStyle/>
            <a:p>
              <a:r>
                <a:rPr lang="zh-CN" altLang="en-US" dirty="0"/>
                <a:t>腹腔</a:t>
              </a:r>
            </a:p>
          </p:txBody>
        </p:sp>
        <p:sp>
          <p:nvSpPr>
            <p:cNvPr id="12" name="文本框 11">
              <a:extLst>
                <a:ext uri="{FF2B5EF4-FFF2-40B4-BE49-F238E27FC236}">
                  <a16:creationId xmlns:a16="http://schemas.microsoft.com/office/drawing/2014/main" id="{22A84647-6ECA-4940-B94A-F761DE916313}"/>
                </a:ext>
              </a:extLst>
            </p:cNvPr>
            <p:cNvSpPr txBox="1"/>
            <p:nvPr/>
          </p:nvSpPr>
          <p:spPr>
            <a:xfrm>
              <a:off x="9437831" y="3535118"/>
              <a:ext cx="646331" cy="369332"/>
            </a:xfrm>
            <a:prstGeom prst="rect">
              <a:avLst/>
            </a:prstGeom>
            <a:noFill/>
          </p:spPr>
          <p:txBody>
            <a:bodyPr wrap="none" rtlCol="0">
              <a:spAutoFit/>
            </a:bodyPr>
            <a:lstStyle/>
            <a:p>
              <a:r>
                <a:rPr lang="zh-CN" altLang="en-US" dirty="0">
                  <a:solidFill>
                    <a:schemeClr val="bg1"/>
                  </a:solidFill>
                </a:rPr>
                <a:t>宫腔</a:t>
              </a:r>
            </a:p>
          </p:txBody>
        </p:sp>
      </p:grpSp>
      <p:sp>
        <p:nvSpPr>
          <p:cNvPr id="13" name="文本框 12">
            <a:extLst>
              <a:ext uri="{FF2B5EF4-FFF2-40B4-BE49-F238E27FC236}">
                <a16:creationId xmlns:a16="http://schemas.microsoft.com/office/drawing/2014/main" id="{5383884F-B3AC-478D-B175-F594EF26E7C5}"/>
              </a:ext>
            </a:extLst>
          </p:cNvPr>
          <p:cNvSpPr txBox="1"/>
          <p:nvPr/>
        </p:nvSpPr>
        <p:spPr>
          <a:xfrm>
            <a:off x="447647" y="1250229"/>
            <a:ext cx="6343650" cy="4939109"/>
          </a:xfrm>
          <a:prstGeom prst="rect">
            <a:avLst/>
          </a:prstGeom>
          <a:noFill/>
        </p:spPr>
        <p:txBody>
          <a:bodyPr wrap="square" rtlCol="0">
            <a:spAutoFit/>
          </a:bodyPr>
          <a:lstStyle/>
          <a:p>
            <a:pPr marL="457200" indent="-457200">
              <a:lnSpc>
                <a:spcPct val="150000"/>
              </a:lnSpc>
              <a:buFont typeface="+mj-lt"/>
              <a:buAutoNum type="arabicPeriod"/>
            </a:pPr>
            <a:r>
              <a:rPr lang="zh-CN" altLang="en-US" sz="2400" b="1" dirty="0"/>
              <a:t>子宫肌瘤</a:t>
            </a:r>
            <a:endParaRPr lang="en-US" altLang="zh-CN" sz="2400" b="1" dirty="0"/>
          </a:p>
          <a:p>
            <a:pPr lvl="1">
              <a:lnSpc>
                <a:spcPct val="150000"/>
              </a:lnSpc>
            </a:pPr>
            <a:r>
              <a:rPr lang="zh-CN" altLang="en-US" sz="2000" dirty="0"/>
              <a:t>子宫肌瘤是最常见的妇科良性肿瘤，将近</a:t>
            </a:r>
            <a:r>
              <a:rPr lang="en-US" altLang="zh-CN" sz="2000" dirty="0">
                <a:solidFill>
                  <a:srgbClr val="FF0000"/>
                </a:solidFill>
              </a:rPr>
              <a:t>80%</a:t>
            </a:r>
            <a:r>
              <a:rPr lang="en-US" altLang="zh-CN" sz="2000" baseline="30000" dirty="0"/>
              <a:t>[1]</a:t>
            </a:r>
            <a:r>
              <a:rPr lang="zh-CN" altLang="en-US" sz="2000" dirty="0"/>
              <a:t>的妇女患有子宫肌瘤。</a:t>
            </a:r>
            <a:endParaRPr lang="en-US" altLang="zh-CN" sz="2000" dirty="0"/>
          </a:p>
          <a:p>
            <a:pPr marL="457200" indent="-457200">
              <a:lnSpc>
                <a:spcPct val="150000"/>
              </a:lnSpc>
              <a:buFont typeface="+mj-lt"/>
              <a:buAutoNum type="arabicPeriod"/>
            </a:pPr>
            <a:r>
              <a:rPr lang="zh-CN" altLang="en-US" sz="2400" b="1" dirty="0"/>
              <a:t>治疗方法</a:t>
            </a:r>
            <a:endParaRPr lang="en-US" altLang="zh-CN" sz="2400" b="1" dirty="0"/>
          </a:p>
          <a:p>
            <a:pPr lvl="1">
              <a:lnSpc>
                <a:spcPct val="150000"/>
              </a:lnSpc>
            </a:pPr>
            <a:r>
              <a:rPr lang="zh-CN" altLang="en-US" sz="2000" dirty="0">
                <a:solidFill>
                  <a:srgbClr val="FF0000"/>
                </a:solidFill>
              </a:rPr>
              <a:t>微创</a:t>
            </a:r>
            <a:r>
              <a:rPr lang="zh-CN" altLang="en-US" sz="2000" dirty="0"/>
              <a:t>肌瘤剔除术逐渐成为主流。</a:t>
            </a:r>
            <a:endParaRPr lang="en-US" altLang="zh-CN" sz="2000" dirty="0"/>
          </a:p>
          <a:p>
            <a:pPr marL="457200" indent="-457200">
              <a:lnSpc>
                <a:spcPct val="150000"/>
              </a:lnSpc>
              <a:buFont typeface="+mj-lt"/>
              <a:buAutoNum type="arabicPeriod"/>
            </a:pPr>
            <a:r>
              <a:rPr lang="zh-CN" altLang="en-US" sz="2400" b="1" dirty="0"/>
              <a:t>存在问题</a:t>
            </a:r>
            <a:endParaRPr lang="en-US" altLang="zh-CN" sz="2400" b="1" dirty="0"/>
          </a:p>
          <a:p>
            <a:pPr lvl="1">
              <a:lnSpc>
                <a:spcPct val="150000"/>
              </a:lnSpc>
            </a:pPr>
            <a:r>
              <a:rPr lang="zh-CN" altLang="en-US" sz="2000" dirty="0"/>
              <a:t>医生在微创手术中无法直接触摸子宫，导致肌瘤漏检，引起复发。</a:t>
            </a:r>
            <a:endParaRPr lang="en-US" altLang="zh-CN" sz="2000" dirty="0"/>
          </a:p>
          <a:p>
            <a:pPr lvl="1">
              <a:lnSpc>
                <a:spcPct val="150000"/>
              </a:lnSpc>
            </a:pPr>
            <a:r>
              <a:rPr lang="zh-CN" altLang="en-US" sz="2000" dirty="0"/>
              <a:t>核磁共振、</a:t>
            </a:r>
            <a:r>
              <a:rPr lang="en-US" altLang="zh-CN" sz="2000" dirty="0"/>
              <a:t>B</a:t>
            </a:r>
            <a:r>
              <a:rPr lang="zh-CN" altLang="en-US" sz="2000" dirty="0"/>
              <a:t>超等额外图像信息增加医生负担。</a:t>
            </a:r>
            <a:endParaRPr lang="en-US" altLang="zh-CN" sz="2000" dirty="0"/>
          </a:p>
          <a:p>
            <a:pPr lvl="1">
              <a:lnSpc>
                <a:spcPct val="150000"/>
              </a:lnSpc>
            </a:pPr>
            <a:r>
              <a:rPr lang="zh-CN" altLang="en-US" sz="2000" dirty="0"/>
              <a:t>影像检测设备体积大，不适用于手术场景。</a:t>
            </a:r>
            <a:endParaRPr lang="en-US" altLang="zh-CN" sz="2000" dirty="0"/>
          </a:p>
        </p:txBody>
      </p:sp>
      <p:sp>
        <p:nvSpPr>
          <p:cNvPr id="14" name="文本框 13">
            <a:extLst>
              <a:ext uri="{FF2B5EF4-FFF2-40B4-BE49-F238E27FC236}">
                <a16:creationId xmlns:a16="http://schemas.microsoft.com/office/drawing/2014/main" id="{1497DBF0-3B12-4E70-B5D8-2EFC9B5D3495}"/>
              </a:ext>
            </a:extLst>
          </p:cNvPr>
          <p:cNvSpPr txBox="1"/>
          <p:nvPr/>
        </p:nvSpPr>
        <p:spPr>
          <a:xfrm>
            <a:off x="281282" y="6447683"/>
            <a:ext cx="7383753" cy="307777"/>
          </a:xfrm>
          <a:prstGeom prst="rect">
            <a:avLst/>
          </a:prstGeom>
          <a:noFill/>
        </p:spPr>
        <p:txBody>
          <a:bodyPr wrap="none" rtlCol="0">
            <a:spAutoFit/>
          </a:bodyPr>
          <a:lstStyle/>
          <a:p>
            <a:r>
              <a:rPr lang="en-US" altLang="zh-CN" sz="1400" dirty="0"/>
              <a:t>[1] Benign gynecologic conditions of the uterus.[J] Magnetic Resonance Imaging Clinics, 2017</a:t>
            </a:r>
            <a:endParaRPr lang="zh-CN" altLang="en-US" sz="1400" dirty="0"/>
          </a:p>
        </p:txBody>
      </p:sp>
    </p:spTree>
    <p:extLst>
      <p:ext uri="{BB962C8B-B14F-4D97-AF65-F5344CB8AC3E}">
        <p14:creationId xmlns:p14="http://schemas.microsoft.com/office/powerpoint/2010/main" val="16107046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03DBC327-2010-4E41-9C38-9F12C83953A7}"/>
              </a:ext>
            </a:extLst>
          </p:cNvPr>
          <p:cNvSpPr>
            <a:spLocks noGrp="1"/>
          </p:cNvSpPr>
          <p:nvPr>
            <p:ph type="body" sz="quarter" idx="10"/>
          </p:nvPr>
        </p:nvSpPr>
        <p:spPr/>
        <p:txBody>
          <a:bodyPr/>
          <a:lstStyle/>
          <a:p>
            <a:r>
              <a:rPr lang="en-US" altLang="zh-CN" dirty="0"/>
              <a:t>02 </a:t>
            </a:r>
            <a:r>
              <a:rPr lang="zh-CN" altLang="en-US" dirty="0"/>
              <a:t>研究目标：痛点解决方案</a:t>
            </a:r>
          </a:p>
        </p:txBody>
      </p:sp>
      <p:sp>
        <p:nvSpPr>
          <p:cNvPr id="3" name="文本框 2">
            <a:extLst>
              <a:ext uri="{FF2B5EF4-FFF2-40B4-BE49-F238E27FC236}">
                <a16:creationId xmlns:a16="http://schemas.microsoft.com/office/drawing/2014/main" id="{28109227-FD0A-4AD8-8C0C-C311BE675C52}"/>
              </a:ext>
            </a:extLst>
          </p:cNvPr>
          <p:cNvSpPr txBox="1"/>
          <p:nvPr/>
        </p:nvSpPr>
        <p:spPr>
          <a:xfrm>
            <a:off x="569075" y="1579918"/>
            <a:ext cx="4855873" cy="4015779"/>
          </a:xfrm>
          <a:prstGeom prst="rect">
            <a:avLst/>
          </a:prstGeom>
          <a:noFill/>
        </p:spPr>
        <p:txBody>
          <a:bodyPr wrap="square" rtlCol="0">
            <a:spAutoFit/>
          </a:bodyPr>
          <a:lstStyle/>
          <a:p>
            <a:pPr marL="457200" indent="-457200">
              <a:lnSpc>
                <a:spcPct val="150000"/>
              </a:lnSpc>
              <a:buFont typeface="+mj-lt"/>
              <a:buAutoNum type="arabicPeriod"/>
            </a:pPr>
            <a:r>
              <a:rPr lang="zh-CN" altLang="en-US" sz="2400" b="1" dirty="0"/>
              <a:t>设计测控板并改造手术器械</a:t>
            </a:r>
            <a:endParaRPr lang="en-US" altLang="zh-CN" sz="2400" b="1" dirty="0"/>
          </a:p>
          <a:p>
            <a:pPr lvl="1">
              <a:lnSpc>
                <a:spcPct val="150000"/>
              </a:lnSpc>
            </a:pPr>
            <a:r>
              <a:rPr lang="zh-CN" altLang="en-US" sz="2000" dirty="0"/>
              <a:t>集成度高、尺寸小</a:t>
            </a:r>
            <a:endParaRPr lang="en-US" altLang="zh-CN" sz="2000" dirty="0"/>
          </a:p>
          <a:p>
            <a:pPr lvl="1">
              <a:lnSpc>
                <a:spcPct val="150000"/>
              </a:lnSpc>
            </a:pPr>
            <a:endParaRPr lang="en-US" altLang="zh-CN" sz="2000" dirty="0"/>
          </a:p>
          <a:p>
            <a:pPr marL="457200" indent="-457200">
              <a:lnSpc>
                <a:spcPct val="150000"/>
              </a:lnSpc>
              <a:buFont typeface="+mj-lt"/>
              <a:buAutoNum type="arabicPeriod"/>
            </a:pPr>
            <a:r>
              <a:rPr lang="zh-CN" altLang="en-US" sz="2400" b="1" dirty="0"/>
              <a:t>采用术中导航与增强现实</a:t>
            </a:r>
            <a:endParaRPr lang="en-US" altLang="zh-CN" sz="2400" b="1" dirty="0"/>
          </a:p>
          <a:p>
            <a:pPr lvl="1">
              <a:lnSpc>
                <a:spcPct val="150000"/>
              </a:lnSpc>
            </a:pPr>
            <a:r>
              <a:rPr lang="zh-CN" altLang="en-US" sz="2000" dirty="0"/>
              <a:t>醒目、直观</a:t>
            </a:r>
            <a:endParaRPr lang="en-US" altLang="zh-CN" sz="2000" dirty="0"/>
          </a:p>
          <a:p>
            <a:pPr lvl="1">
              <a:lnSpc>
                <a:spcPct val="150000"/>
              </a:lnSpc>
            </a:pPr>
            <a:endParaRPr lang="en-US" altLang="zh-CN" sz="2000" dirty="0"/>
          </a:p>
          <a:p>
            <a:pPr marL="457200" indent="-457200">
              <a:lnSpc>
                <a:spcPct val="150000"/>
              </a:lnSpc>
              <a:buFont typeface="+mj-lt"/>
              <a:buAutoNum type="arabicPeriod"/>
            </a:pPr>
            <a:r>
              <a:rPr lang="zh-CN" altLang="en-US" sz="2400" b="1" dirty="0"/>
              <a:t>探针探入患者体内检测</a:t>
            </a:r>
            <a:endParaRPr lang="en-US" altLang="zh-CN" sz="2400" b="1" dirty="0"/>
          </a:p>
          <a:p>
            <a:pPr lvl="1">
              <a:lnSpc>
                <a:spcPct val="150000"/>
              </a:lnSpc>
            </a:pPr>
            <a:r>
              <a:rPr lang="zh-CN" altLang="en-US" sz="2000" dirty="0"/>
              <a:t>直接接触病灶</a:t>
            </a:r>
            <a:endParaRPr lang="en-US" altLang="zh-CN" sz="2000" dirty="0"/>
          </a:p>
        </p:txBody>
      </p:sp>
      <p:grpSp>
        <p:nvGrpSpPr>
          <p:cNvPr id="5" name="组合 4">
            <a:extLst>
              <a:ext uri="{FF2B5EF4-FFF2-40B4-BE49-F238E27FC236}">
                <a16:creationId xmlns:a16="http://schemas.microsoft.com/office/drawing/2014/main" id="{2C9B7CB7-58E2-4180-A553-C24E639DBCFD}"/>
              </a:ext>
            </a:extLst>
          </p:cNvPr>
          <p:cNvGrpSpPr/>
          <p:nvPr/>
        </p:nvGrpSpPr>
        <p:grpSpPr>
          <a:xfrm>
            <a:off x="5638800" y="1168401"/>
            <a:ext cx="5527040" cy="2529839"/>
            <a:chOff x="3460795" y="1700552"/>
            <a:chExt cx="8224540" cy="4487911"/>
          </a:xfrm>
        </p:grpSpPr>
        <p:pic>
          <p:nvPicPr>
            <p:cNvPr id="6" name="图片 5">
              <a:extLst>
                <a:ext uri="{FF2B5EF4-FFF2-40B4-BE49-F238E27FC236}">
                  <a16:creationId xmlns:a16="http://schemas.microsoft.com/office/drawing/2014/main" id="{108E3362-1265-494C-9354-614AFDAF3873}"/>
                </a:ext>
              </a:extLst>
            </p:cNvPr>
            <p:cNvPicPr>
              <a:picLocks noChangeAspect="1"/>
            </p:cNvPicPr>
            <p:nvPr/>
          </p:nvPicPr>
          <p:blipFill rotWithShape="1">
            <a:blip r:embed="rId3">
              <a:extLst>
                <a:ext uri="{28A0092B-C50C-407E-A947-70E740481C1C}">
                  <a14:useLocalDpi xmlns:a14="http://schemas.microsoft.com/office/drawing/2010/main" val="0"/>
                </a:ext>
              </a:extLst>
            </a:blip>
            <a:srcRect l="12372" t="25892" r="6718" b="19881"/>
            <a:stretch/>
          </p:blipFill>
          <p:spPr>
            <a:xfrm>
              <a:off x="3460795" y="2905596"/>
              <a:ext cx="8224540" cy="3282867"/>
            </a:xfrm>
            <a:prstGeom prst="rect">
              <a:avLst/>
            </a:prstGeom>
          </p:spPr>
        </p:pic>
        <p:sp>
          <p:nvSpPr>
            <p:cNvPr id="7" name="矩形 6">
              <a:extLst>
                <a:ext uri="{FF2B5EF4-FFF2-40B4-BE49-F238E27FC236}">
                  <a16:creationId xmlns:a16="http://schemas.microsoft.com/office/drawing/2014/main" id="{FEAD4438-BFF9-49E2-B815-6E3D26456B57}"/>
                </a:ext>
              </a:extLst>
            </p:cNvPr>
            <p:cNvSpPr/>
            <p:nvPr/>
          </p:nvSpPr>
          <p:spPr>
            <a:xfrm>
              <a:off x="7357492" y="1700552"/>
              <a:ext cx="4019107" cy="239551"/>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CF4892DB-B187-4332-B9F1-9426913F9697}"/>
                </a:ext>
              </a:extLst>
            </p:cNvPr>
            <p:cNvSpPr/>
            <p:nvPr/>
          </p:nvSpPr>
          <p:spPr>
            <a:xfrm>
              <a:off x="7357492" y="3000240"/>
              <a:ext cx="4019107" cy="239551"/>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a:extLst>
                <a:ext uri="{FF2B5EF4-FFF2-40B4-BE49-F238E27FC236}">
                  <a16:creationId xmlns:a16="http://schemas.microsoft.com/office/drawing/2014/main" id="{BC7F0D0F-7FB6-4443-A4DB-2E6248C968E9}"/>
                </a:ext>
              </a:extLst>
            </p:cNvPr>
            <p:cNvPicPr>
              <a:picLocks noChangeAspect="1"/>
            </p:cNvPicPr>
            <p:nvPr/>
          </p:nvPicPr>
          <p:blipFill>
            <a:blip r:embed="rId4"/>
            <a:stretch>
              <a:fillRect/>
            </a:stretch>
          </p:blipFill>
          <p:spPr>
            <a:xfrm>
              <a:off x="7894876" y="2178022"/>
              <a:ext cx="2263867" cy="711905"/>
            </a:xfrm>
            <a:prstGeom prst="rect">
              <a:avLst/>
            </a:prstGeom>
          </p:spPr>
        </p:pic>
        <p:pic>
          <p:nvPicPr>
            <p:cNvPr id="10" name="图片 9">
              <a:extLst>
                <a:ext uri="{FF2B5EF4-FFF2-40B4-BE49-F238E27FC236}">
                  <a16:creationId xmlns:a16="http://schemas.microsoft.com/office/drawing/2014/main" id="{5E452A14-69C6-4CAC-86FC-5A21434D87CC}"/>
                </a:ext>
              </a:extLst>
            </p:cNvPr>
            <p:cNvPicPr>
              <a:picLocks noChangeAspect="1"/>
            </p:cNvPicPr>
            <p:nvPr/>
          </p:nvPicPr>
          <p:blipFill>
            <a:blip r:embed="rId5"/>
            <a:stretch>
              <a:fillRect/>
            </a:stretch>
          </p:blipFill>
          <p:spPr>
            <a:xfrm>
              <a:off x="8293844" y="2059877"/>
              <a:ext cx="2263867" cy="847138"/>
            </a:xfrm>
            <a:prstGeom prst="rect">
              <a:avLst/>
            </a:prstGeom>
          </p:spPr>
        </p:pic>
        <p:sp>
          <p:nvSpPr>
            <p:cNvPr id="11" name="矩形 10">
              <a:extLst>
                <a:ext uri="{FF2B5EF4-FFF2-40B4-BE49-F238E27FC236}">
                  <a16:creationId xmlns:a16="http://schemas.microsoft.com/office/drawing/2014/main" id="{80B49147-0C27-4CED-9D79-637092E50D2D}"/>
                </a:ext>
              </a:extLst>
            </p:cNvPr>
            <p:cNvSpPr/>
            <p:nvPr/>
          </p:nvSpPr>
          <p:spPr>
            <a:xfrm rot="773686">
              <a:off x="6198580" y="4480478"/>
              <a:ext cx="809625" cy="723905"/>
            </a:xfrm>
            <a:prstGeom prst="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 name="直接连接符 11">
              <a:extLst>
                <a:ext uri="{FF2B5EF4-FFF2-40B4-BE49-F238E27FC236}">
                  <a16:creationId xmlns:a16="http://schemas.microsoft.com/office/drawing/2014/main" id="{19617E6D-4AE1-4FCF-ADD1-7EEE3EEEAC56}"/>
                </a:ext>
              </a:extLst>
            </p:cNvPr>
            <p:cNvCxnSpPr>
              <a:cxnSpLocks/>
              <a:stCxn id="11" idx="0"/>
            </p:cNvCxnSpPr>
            <p:nvPr/>
          </p:nvCxnSpPr>
          <p:spPr>
            <a:xfrm flipV="1">
              <a:off x="6684167" y="3376478"/>
              <a:ext cx="715434" cy="111312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 name="组合 12">
              <a:extLst>
                <a:ext uri="{FF2B5EF4-FFF2-40B4-BE49-F238E27FC236}">
                  <a16:creationId xmlns:a16="http://schemas.microsoft.com/office/drawing/2014/main" id="{13FFE889-8750-4447-9866-E88D153B8D7B}"/>
                </a:ext>
              </a:extLst>
            </p:cNvPr>
            <p:cNvGrpSpPr/>
            <p:nvPr/>
          </p:nvGrpSpPr>
          <p:grpSpPr>
            <a:xfrm>
              <a:off x="6603394" y="2059877"/>
              <a:ext cx="433430" cy="486523"/>
              <a:chOff x="5266330" y="1981964"/>
              <a:chExt cx="614148" cy="613525"/>
            </a:xfrm>
          </p:grpSpPr>
          <p:sp>
            <p:nvSpPr>
              <p:cNvPr id="27" name="梯形 40">
                <a:extLst>
                  <a:ext uri="{FF2B5EF4-FFF2-40B4-BE49-F238E27FC236}">
                    <a16:creationId xmlns:a16="http://schemas.microsoft.com/office/drawing/2014/main" id="{E68F51F4-B3AE-4E22-B2F2-55120F13A61D}"/>
                  </a:ext>
                </a:extLst>
              </p:cNvPr>
              <p:cNvSpPr/>
              <p:nvPr/>
            </p:nvSpPr>
            <p:spPr>
              <a:xfrm rot="16200000">
                <a:off x="5319850" y="2107032"/>
                <a:ext cx="613524" cy="363389"/>
              </a:xfrm>
              <a:custGeom>
                <a:avLst/>
                <a:gdLst>
                  <a:gd name="connsiteX0" fmla="*/ 0 w 613524"/>
                  <a:gd name="connsiteY0" fmla="*/ 365770 h 365770"/>
                  <a:gd name="connsiteX1" fmla="*/ 91443 w 613524"/>
                  <a:gd name="connsiteY1" fmla="*/ 0 h 365770"/>
                  <a:gd name="connsiteX2" fmla="*/ 522082 w 613524"/>
                  <a:gd name="connsiteY2" fmla="*/ 0 h 365770"/>
                  <a:gd name="connsiteX3" fmla="*/ 613524 w 613524"/>
                  <a:gd name="connsiteY3" fmla="*/ 365770 h 365770"/>
                  <a:gd name="connsiteX4" fmla="*/ 0 w 613524"/>
                  <a:gd name="connsiteY4" fmla="*/ 365770 h 365770"/>
                  <a:gd name="connsiteX0" fmla="*/ 0 w 613524"/>
                  <a:gd name="connsiteY0" fmla="*/ 365770 h 365770"/>
                  <a:gd name="connsiteX1" fmla="*/ 91443 w 613524"/>
                  <a:gd name="connsiteY1" fmla="*/ 0 h 365770"/>
                  <a:gd name="connsiteX2" fmla="*/ 445882 w 613524"/>
                  <a:gd name="connsiteY2" fmla="*/ 4762 h 365770"/>
                  <a:gd name="connsiteX3" fmla="*/ 613524 w 613524"/>
                  <a:gd name="connsiteY3" fmla="*/ 365770 h 365770"/>
                  <a:gd name="connsiteX4" fmla="*/ 0 w 613524"/>
                  <a:gd name="connsiteY4" fmla="*/ 365770 h 365770"/>
                  <a:gd name="connsiteX0" fmla="*/ 0 w 613524"/>
                  <a:gd name="connsiteY0" fmla="*/ 363389 h 363389"/>
                  <a:gd name="connsiteX1" fmla="*/ 181931 w 613524"/>
                  <a:gd name="connsiteY1" fmla="*/ 0 h 363389"/>
                  <a:gd name="connsiteX2" fmla="*/ 445882 w 613524"/>
                  <a:gd name="connsiteY2" fmla="*/ 2381 h 363389"/>
                  <a:gd name="connsiteX3" fmla="*/ 613524 w 613524"/>
                  <a:gd name="connsiteY3" fmla="*/ 363389 h 363389"/>
                  <a:gd name="connsiteX4" fmla="*/ 0 w 613524"/>
                  <a:gd name="connsiteY4" fmla="*/ 363389 h 363389"/>
                  <a:gd name="connsiteX0" fmla="*/ 0 w 613524"/>
                  <a:gd name="connsiteY0" fmla="*/ 363389 h 363389"/>
                  <a:gd name="connsiteX1" fmla="*/ 181931 w 613524"/>
                  <a:gd name="connsiteY1" fmla="*/ 0 h 363389"/>
                  <a:gd name="connsiteX2" fmla="*/ 445882 w 613524"/>
                  <a:gd name="connsiteY2" fmla="*/ 2381 h 363389"/>
                  <a:gd name="connsiteX3" fmla="*/ 613524 w 613524"/>
                  <a:gd name="connsiteY3" fmla="*/ 363389 h 363389"/>
                  <a:gd name="connsiteX4" fmla="*/ 0 w 613524"/>
                  <a:gd name="connsiteY4" fmla="*/ 363389 h 3633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3524" h="363389">
                    <a:moveTo>
                      <a:pt x="0" y="363389"/>
                    </a:moveTo>
                    <a:lnTo>
                      <a:pt x="181931" y="0"/>
                    </a:lnTo>
                    <a:cubicBezTo>
                      <a:pt x="317540" y="3178"/>
                      <a:pt x="357898" y="1587"/>
                      <a:pt x="445882" y="2381"/>
                    </a:cubicBezTo>
                    <a:lnTo>
                      <a:pt x="613524" y="363389"/>
                    </a:lnTo>
                    <a:lnTo>
                      <a:pt x="0" y="363389"/>
                    </a:lnTo>
                    <a:close/>
                  </a:path>
                </a:pathLst>
              </a:cu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a:extLst>
                  <a:ext uri="{FF2B5EF4-FFF2-40B4-BE49-F238E27FC236}">
                    <a16:creationId xmlns:a16="http://schemas.microsoft.com/office/drawing/2014/main" id="{5CEB0183-700D-49DF-9A7D-991ACDA212C2}"/>
                  </a:ext>
                </a:extLst>
              </p:cNvPr>
              <p:cNvSpPr/>
              <p:nvPr/>
            </p:nvSpPr>
            <p:spPr>
              <a:xfrm>
                <a:off x="5266330" y="2152726"/>
                <a:ext cx="150012" cy="27199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a:extLst>
                  <a:ext uri="{FF2B5EF4-FFF2-40B4-BE49-F238E27FC236}">
                    <a16:creationId xmlns:a16="http://schemas.microsoft.com/office/drawing/2014/main" id="{F28B61D7-720B-4C35-A9E4-5F5C04557CE2}"/>
                  </a:ext>
                </a:extLst>
              </p:cNvPr>
              <p:cNvSpPr/>
              <p:nvPr/>
            </p:nvSpPr>
            <p:spPr>
              <a:xfrm>
                <a:off x="5736136" y="1981964"/>
                <a:ext cx="144342" cy="61352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 name="组合 13">
              <a:extLst>
                <a:ext uri="{FF2B5EF4-FFF2-40B4-BE49-F238E27FC236}">
                  <a16:creationId xmlns:a16="http://schemas.microsoft.com/office/drawing/2014/main" id="{83236959-2AB5-432C-B2C7-FE72452A0BFE}"/>
                </a:ext>
              </a:extLst>
            </p:cNvPr>
            <p:cNvGrpSpPr/>
            <p:nvPr/>
          </p:nvGrpSpPr>
          <p:grpSpPr>
            <a:xfrm>
              <a:off x="6917049" y="2119624"/>
              <a:ext cx="407377" cy="380243"/>
              <a:chOff x="6552375" y="2224684"/>
              <a:chExt cx="407377" cy="380243"/>
            </a:xfrm>
          </p:grpSpPr>
          <p:sp>
            <p:nvSpPr>
              <p:cNvPr id="25" name="弧形 24">
                <a:extLst>
                  <a:ext uri="{FF2B5EF4-FFF2-40B4-BE49-F238E27FC236}">
                    <a16:creationId xmlns:a16="http://schemas.microsoft.com/office/drawing/2014/main" id="{45320DB1-4F98-43A5-AC0E-7AE000FB29C2}"/>
                  </a:ext>
                </a:extLst>
              </p:cNvPr>
              <p:cNvSpPr/>
              <p:nvPr/>
            </p:nvSpPr>
            <p:spPr>
              <a:xfrm rot="2756851">
                <a:off x="6543920" y="2285553"/>
                <a:ext cx="256460" cy="239550"/>
              </a:xfrm>
              <a:prstGeom prst="arc">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6" name="弧形 25">
                <a:extLst>
                  <a:ext uri="{FF2B5EF4-FFF2-40B4-BE49-F238E27FC236}">
                    <a16:creationId xmlns:a16="http://schemas.microsoft.com/office/drawing/2014/main" id="{72DFCF28-F5AB-4BAA-8195-0F88BA2120F0}"/>
                  </a:ext>
                </a:extLst>
              </p:cNvPr>
              <p:cNvSpPr/>
              <p:nvPr/>
            </p:nvSpPr>
            <p:spPr>
              <a:xfrm rot="2756851">
                <a:off x="6566926" y="2212102"/>
                <a:ext cx="380243" cy="405408"/>
              </a:xfrm>
              <a:prstGeom prst="arc">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grpSp>
          <p:nvGrpSpPr>
            <p:cNvPr id="15" name="组合 14">
              <a:extLst>
                <a:ext uri="{FF2B5EF4-FFF2-40B4-BE49-F238E27FC236}">
                  <a16:creationId xmlns:a16="http://schemas.microsoft.com/office/drawing/2014/main" id="{A1F8505C-E036-4633-B82E-4761D2AC795A}"/>
                </a:ext>
              </a:extLst>
            </p:cNvPr>
            <p:cNvGrpSpPr/>
            <p:nvPr/>
          </p:nvGrpSpPr>
          <p:grpSpPr>
            <a:xfrm>
              <a:off x="7828979" y="3013161"/>
              <a:ext cx="159544" cy="189335"/>
              <a:chOff x="7464305" y="3118221"/>
              <a:chExt cx="159544" cy="189335"/>
            </a:xfrm>
          </p:grpSpPr>
          <p:sp>
            <p:nvSpPr>
              <p:cNvPr id="22" name="矩形 21">
                <a:extLst>
                  <a:ext uri="{FF2B5EF4-FFF2-40B4-BE49-F238E27FC236}">
                    <a16:creationId xmlns:a16="http://schemas.microsoft.com/office/drawing/2014/main" id="{90B2ECD0-9F47-4558-87B7-CD5E2D2F9E49}"/>
                  </a:ext>
                </a:extLst>
              </p:cNvPr>
              <p:cNvSpPr/>
              <p:nvPr/>
            </p:nvSpPr>
            <p:spPr>
              <a:xfrm>
                <a:off x="7464305" y="3118221"/>
                <a:ext cx="159544" cy="1369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3" name="直接连接符 22">
                <a:extLst>
                  <a:ext uri="{FF2B5EF4-FFF2-40B4-BE49-F238E27FC236}">
                    <a16:creationId xmlns:a16="http://schemas.microsoft.com/office/drawing/2014/main" id="{302988F7-C871-44C0-8FA6-2F28A9D8494D}"/>
                  </a:ext>
                </a:extLst>
              </p:cNvPr>
              <p:cNvCxnSpPr>
                <a:cxnSpLocks/>
              </p:cNvCxnSpPr>
              <p:nvPr/>
            </p:nvCxnSpPr>
            <p:spPr>
              <a:xfrm>
                <a:off x="7525440" y="3255169"/>
                <a:ext cx="0" cy="5238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918A7B70-4164-425C-A38B-7CFD01A55017}"/>
                  </a:ext>
                </a:extLst>
              </p:cNvPr>
              <p:cNvCxnSpPr>
                <a:cxnSpLocks/>
              </p:cNvCxnSpPr>
              <p:nvPr/>
            </p:nvCxnSpPr>
            <p:spPr>
              <a:xfrm>
                <a:off x="7573065" y="3255169"/>
                <a:ext cx="0" cy="5238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6" name="组合 15">
              <a:extLst>
                <a:ext uri="{FF2B5EF4-FFF2-40B4-BE49-F238E27FC236}">
                  <a16:creationId xmlns:a16="http://schemas.microsoft.com/office/drawing/2014/main" id="{62D4BEA8-269F-48F2-A966-83B986422EC3}"/>
                </a:ext>
              </a:extLst>
            </p:cNvPr>
            <p:cNvGrpSpPr/>
            <p:nvPr/>
          </p:nvGrpSpPr>
          <p:grpSpPr>
            <a:xfrm rot="5400000">
              <a:off x="7700550" y="2516748"/>
              <a:ext cx="407377" cy="380243"/>
              <a:chOff x="5068573" y="2771549"/>
              <a:chExt cx="407377" cy="380243"/>
            </a:xfrm>
          </p:grpSpPr>
          <p:sp>
            <p:nvSpPr>
              <p:cNvPr id="20" name="弧形 19">
                <a:extLst>
                  <a:ext uri="{FF2B5EF4-FFF2-40B4-BE49-F238E27FC236}">
                    <a16:creationId xmlns:a16="http://schemas.microsoft.com/office/drawing/2014/main" id="{062E60DB-E956-41F7-A9D8-71C6BB627A34}"/>
                  </a:ext>
                </a:extLst>
              </p:cNvPr>
              <p:cNvSpPr/>
              <p:nvPr/>
            </p:nvSpPr>
            <p:spPr>
              <a:xfrm rot="2756851">
                <a:off x="5060118" y="2832418"/>
                <a:ext cx="256460" cy="239550"/>
              </a:xfrm>
              <a:prstGeom prst="arc">
                <a:avLst/>
              </a:prstGeom>
              <a:ln w="2857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1" name="弧形 20">
                <a:extLst>
                  <a:ext uri="{FF2B5EF4-FFF2-40B4-BE49-F238E27FC236}">
                    <a16:creationId xmlns:a16="http://schemas.microsoft.com/office/drawing/2014/main" id="{6CB0FBDF-92FE-47EC-873C-9282C6A52E69}"/>
                  </a:ext>
                </a:extLst>
              </p:cNvPr>
              <p:cNvSpPr/>
              <p:nvPr/>
            </p:nvSpPr>
            <p:spPr>
              <a:xfrm rot="2756851">
                <a:off x="5083124" y="2758967"/>
                <a:ext cx="380243" cy="405408"/>
              </a:xfrm>
              <a:prstGeom prst="arc">
                <a:avLst/>
              </a:prstGeom>
              <a:ln w="28575">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sp>
          <p:nvSpPr>
            <p:cNvPr id="17" name="文本框 16">
              <a:extLst>
                <a:ext uri="{FF2B5EF4-FFF2-40B4-BE49-F238E27FC236}">
                  <a16:creationId xmlns:a16="http://schemas.microsoft.com/office/drawing/2014/main" id="{2CEA8612-6CCF-4B9B-BB31-AF5214A24F38}"/>
                </a:ext>
              </a:extLst>
            </p:cNvPr>
            <p:cNvSpPr txBox="1"/>
            <p:nvPr/>
          </p:nvSpPr>
          <p:spPr>
            <a:xfrm rot="636948">
              <a:off x="4124469" y="4142616"/>
              <a:ext cx="1542409" cy="523220"/>
            </a:xfrm>
            <a:prstGeom prst="rect">
              <a:avLst/>
            </a:prstGeom>
            <a:noFill/>
          </p:spPr>
          <p:txBody>
            <a:bodyPr wrap="none" rtlCol="0">
              <a:spAutoFit/>
            </a:bodyPr>
            <a:lstStyle/>
            <a:p>
              <a:pPr algn="ctr"/>
              <a:r>
                <a:rPr lang="zh-CN" altLang="en-US" sz="1400" dirty="0"/>
                <a:t>电子元件</a:t>
              </a:r>
              <a:endParaRPr lang="en-US" altLang="zh-CN" sz="1400" dirty="0"/>
            </a:p>
            <a:p>
              <a:pPr algn="ctr"/>
              <a:r>
                <a:rPr lang="en-US" altLang="zh-CN" sz="1400" dirty="0"/>
                <a:t>( </a:t>
              </a:r>
              <a:r>
                <a:rPr lang="zh-CN" altLang="en-US" sz="1400" dirty="0"/>
                <a:t>电路、扬声器</a:t>
              </a:r>
              <a:r>
                <a:rPr lang="en-US" altLang="zh-CN" sz="1400" dirty="0"/>
                <a:t>…)</a:t>
              </a:r>
              <a:endParaRPr lang="zh-CN" altLang="en-US" sz="1400" dirty="0"/>
            </a:p>
          </p:txBody>
        </p:sp>
        <p:sp>
          <p:nvSpPr>
            <p:cNvPr id="18" name="文本框 17">
              <a:extLst>
                <a:ext uri="{FF2B5EF4-FFF2-40B4-BE49-F238E27FC236}">
                  <a16:creationId xmlns:a16="http://schemas.microsoft.com/office/drawing/2014/main" id="{D69815C6-6B14-4765-94D2-EF02B60D8B0B}"/>
                </a:ext>
              </a:extLst>
            </p:cNvPr>
            <p:cNvSpPr txBox="1"/>
            <p:nvPr/>
          </p:nvSpPr>
          <p:spPr>
            <a:xfrm>
              <a:off x="5368023" y="1985755"/>
              <a:ext cx="877162" cy="369332"/>
            </a:xfrm>
            <a:prstGeom prst="rect">
              <a:avLst/>
            </a:prstGeom>
            <a:noFill/>
          </p:spPr>
          <p:txBody>
            <a:bodyPr wrap="none" rtlCol="0">
              <a:spAutoFit/>
            </a:bodyPr>
            <a:lstStyle/>
            <a:p>
              <a:r>
                <a:rPr lang="zh-CN" altLang="en-US" dirty="0"/>
                <a:t>扬声器</a:t>
              </a:r>
            </a:p>
          </p:txBody>
        </p:sp>
        <p:sp>
          <p:nvSpPr>
            <p:cNvPr id="19" name="文本框 18">
              <a:extLst>
                <a:ext uri="{FF2B5EF4-FFF2-40B4-BE49-F238E27FC236}">
                  <a16:creationId xmlns:a16="http://schemas.microsoft.com/office/drawing/2014/main" id="{40A0D7FE-CF2D-498A-AF71-79C571676426}"/>
                </a:ext>
              </a:extLst>
            </p:cNvPr>
            <p:cNvSpPr txBox="1"/>
            <p:nvPr/>
          </p:nvSpPr>
          <p:spPr>
            <a:xfrm>
              <a:off x="7976212" y="2849390"/>
              <a:ext cx="1455047" cy="545994"/>
            </a:xfrm>
            <a:prstGeom prst="rect">
              <a:avLst/>
            </a:prstGeom>
            <a:noFill/>
          </p:spPr>
          <p:txBody>
            <a:bodyPr wrap="square" rtlCol="0">
              <a:spAutoFit/>
            </a:bodyPr>
            <a:lstStyle/>
            <a:p>
              <a:r>
                <a:rPr lang="zh-CN" altLang="en-US" sz="1400" dirty="0"/>
                <a:t>麦克风</a:t>
              </a:r>
            </a:p>
          </p:txBody>
        </p:sp>
      </p:grpSp>
      <p:pic>
        <p:nvPicPr>
          <p:cNvPr id="30" name="内容占位符 4">
            <a:extLst>
              <a:ext uri="{FF2B5EF4-FFF2-40B4-BE49-F238E27FC236}">
                <a16:creationId xmlns:a16="http://schemas.microsoft.com/office/drawing/2014/main" id="{CD484E9F-525A-4C6E-99DA-0EBAE9121C39}"/>
              </a:ext>
            </a:extLst>
          </p:cNvPr>
          <p:cNvPicPr>
            <a:picLocks noChangeAspect="1"/>
          </p:cNvPicPr>
          <p:nvPr/>
        </p:nvPicPr>
        <p:blipFill rotWithShape="1">
          <a:blip r:embed="rId6"/>
          <a:srcRect r="34583"/>
          <a:stretch/>
        </p:blipFill>
        <p:spPr>
          <a:xfrm>
            <a:off x="6025661" y="4031275"/>
            <a:ext cx="4855874" cy="1832245"/>
          </a:xfrm>
          <a:prstGeom prst="rect">
            <a:avLst/>
          </a:prstGeom>
        </p:spPr>
      </p:pic>
      <p:sp>
        <p:nvSpPr>
          <p:cNvPr id="31" name="文本框 30">
            <a:extLst>
              <a:ext uri="{FF2B5EF4-FFF2-40B4-BE49-F238E27FC236}">
                <a16:creationId xmlns:a16="http://schemas.microsoft.com/office/drawing/2014/main" id="{EDEA9AE3-77E1-4922-B0F9-2A1A88B79F1D}"/>
              </a:ext>
            </a:extLst>
          </p:cNvPr>
          <p:cNvSpPr txBox="1"/>
          <p:nvPr/>
        </p:nvSpPr>
        <p:spPr>
          <a:xfrm>
            <a:off x="6920492" y="5872635"/>
            <a:ext cx="4135120" cy="338554"/>
          </a:xfrm>
          <a:prstGeom prst="rect">
            <a:avLst/>
          </a:prstGeom>
          <a:noFill/>
        </p:spPr>
        <p:txBody>
          <a:bodyPr wrap="square" rtlCol="0">
            <a:spAutoFit/>
          </a:bodyPr>
          <a:lstStyle/>
          <a:p>
            <a:r>
              <a:rPr lang="zh-CN" altLang="en-US" sz="1600" dirty="0"/>
              <a:t>增强现实在视觉导航手术中的应用</a:t>
            </a:r>
          </a:p>
        </p:txBody>
      </p:sp>
      <p:sp>
        <p:nvSpPr>
          <p:cNvPr id="32" name="文本框 31">
            <a:extLst>
              <a:ext uri="{FF2B5EF4-FFF2-40B4-BE49-F238E27FC236}">
                <a16:creationId xmlns:a16="http://schemas.microsoft.com/office/drawing/2014/main" id="{1EEFFFE9-C03A-4626-ABBD-B239DDF23CD3}"/>
              </a:ext>
            </a:extLst>
          </p:cNvPr>
          <p:cNvSpPr txBox="1"/>
          <p:nvPr/>
        </p:nvSpPr>
        <p:spPr>
          <a:xfrm>
            <a:off x="7318219" y="3381459"/>
            <a:ext cx="2379958" cy="369332"/>
          </a:xfrm>
          <a:prstGeom prst="rect">
            <a:avLst/>
          </a:prstGeom>
          <a:noFill/>
        </p:spPr>
        <p:txBody>
          <a:bodyPr wrap="square" rtlCol="0">
            <a:spAutoFit/>
          </a:bodyPr>
          <a:lstStyle/>
          <a:p>
            <a:r>
              <a:rPr lang="zh-CN" altLang="en-US" dirty="0"/>
              <a:t>肌瘤探测系统示意图</a:t>
            </a:r>
          </a:p>
        </p:txBody>
      </p:sp>
    </p:spTree>
    <p:extLst>
      <p:ext uri="{BB962C8B-B14F-4D97-AF65-F5344CB8AC3E}">
        <p14:creationId xmlns:p14="http://schemas.microsoft.com/office/powerpoint/2010/main" val="30081196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6A903E1B-1CEC-4163-BCCA-2695B4DBCF75}"/>
              </a:ext>
            </a:extLst>
          </p:cNvPr>
          <p:cNvSpPr>
            <a:spLocks noGrp="1"/>
          </p:cNvSpPr>
          <p:nvPr>
            <p:ph type="body" sz="quarter" idx="10"/>
          </p:nvPr>
        </p:nvSpPr>
        <p:spPr/>
        <p:txBody>
          <a:bodyPr/>
          <a:lstStyle/>
          <a:p>
            <a:r>
              <a:rPr lang="en-US" altLang="zh-CN" dirty="0"/>
              <a:t>02 </a:t>
            </a:r>
            <a:r>
              <a:rPr lang="zh-CN" altLang="en-US" dirty="0"/>
              <a:t>研究目标：整体方案</a:t>
            </a:r>
          </a:p>
        </p:txBody>
      </p:sp>
      <p:grpSp>
        <p:nvGrpSpPr>
          <p:cNvPr id="50" name="组合 49">
            <a:extLst>
              <a:ext uri="{FF2B5EF4-FFF2-40B4-BE49-F238E27FC236}">
                <a16:creationId xmlns:a16="http://schemas.microsoft.com/office/drawing/2014/main" id="{0CD562F9-0A6E-4CBC-B278-1D4079A0CFFD}"/>
              </a:ext>
            </a:extLst>
          </p:cNvPr>
          <p:cNvGrpSpPr/>
          <p:nvPr/>
        </p:nvGrpSpPr>
        <p:grpSpPr>
          <a:xfrm>
            <a:off x="456803" y="1282391"/>
            <a:ext cx="9776218" cy="4998459"/>
            <a:chOff x="456803" y="1282391"/>
            <a:chExt cx="9776218" cy="4998459"/>
          </a:xfrm>
        </p:grpSpPr>
        <p:pic>
          <p:nvPicPr>
            <p:cNvPr id="4" name="图片 3">
              <a:extLst>
                <a:ext uri="{FF2B5EF4-FFF2-40B4-BE49-F238E27FC236}">
                  <a16:creationId xmlns:a16="http://schemas.microsoft.com/office/drawing/2014/main" id="{ACA5D6DF-F7B5-42D9-80C9-1050941678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6803" y="1282392"/>
              <a:ext cx="2318566" cy="1738924"/>
            </a:xfrm>
            <a:prstGeom prst="rect">
              <a:avLst/>
            </a:prstGeom>
          </p:spPr>
        </p:pic>
        <p:grpSp>
          <p:nvGrpSpPr>
            <p:cNvPr id="15" name="组合 14">
              <a:extLst>
                <a:ext uri="{FF2B5EF4-FFF2-40B4-BE49-F238E27FC236}">
                  <a16:creationId xmlns:a16="http://schemas.microsoft.com/office/drawing/2014/main" id="{5918D8D5-FFBB-41C3-A130-0AE25EBFADDE}"/>
                </a:ext>
              </a:extLst>
            </p:cNvPr>
            <p:cNvGrpSpPr/>
            <p:nvPr/>
          </p:nvGrpSpPr>
          <p:grpSpPr>
            <a:xfrm rot="19631129">
              <a:off x="3406113" y="2581199"/>
              <a:ext cx="4542918" cy="2191382"/>
              <a:chOff x="6292521" y="1561238"/>
              <a:chExt cx="4542918" cy="2191382"/>
            </a:xfrm>
          </p:grpSpPr>
          <p:pic>
            <p:nvPicPr>
              <p:cNvPr id="16" name="图片 15">
                <a:extLst>
                  <a:ext uri="{FF2B5EF4-FFF2-40B4-BE49-F238E27FC236}">
                    <a16:creationId xmlns:a16="http://schemas.microsoft.com/office/drawing/2014/main" id="{8A426779-F649-44F4-B7A9-12922048C17E}"/>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9256" b="90141" l="3211" r="88102">
                            <a14:foregroundMark x1="58747" y1="21483" x2="58516" y2="21548"/>
                            <a14:foregroundMark x1="63551" y1="20121" x2="60282" y2="21047"/>
                            <a14:foregroundMark x1="7743" y1="39588" x2="12120" y2="41872"/>
                            <a14:foregroundMark x1="44114" y1="34197" x2="65156" y2="28974"/>
                            <a14:foregroundMark x1="66761" y1="43461" x2="60434" y2="60966"/>
                            <a14:foregroundMark x1="60434" y1="60966" x2="62229" y2="81288"/>
                            <a14:foregroundMark x1="62229" y1="81288" x2="71955" y2="90744"/>
                            <a14:foregroundMark x1="71955" y1="90744" x2="74410" y2="67606"/>
                            <a14:foregroundMark x1="74410" y1="67606" x2="73654" y2="50905"/>
                            <a14:foregroundMark x1="69783" y1="79477" x2="67328" y2="60563"/>
                            <a14:foregroundMark x1="81114" y1="50905" x2="83003" y2="67404"/>
                            <a14:foregroundMark x1="81303" y1="16901" x2="84042" y2="31590"/>
                            <a14:foregroundMark x1="85458" y1="51308" x2="83569" y2="67203"/>
                            <a14:foregroundMark x1="88102" y1="58551" x2="83192" y2="71630"/>
                            <a14:foregroundMark x1="18060" y1="36523" x2="19249" y2="37090"/>
                            <a14:foregroundMark x1="23418" y1="37022" x2="28105" y2="36861"/>
                            <a14:foregroundMark x1="28234" y1="32998" x2="33805" y2="33400"/>
                            <a14:foregroundMark x1="43815" y1="31590" x2="43815" y2="31590"/>
                            <a14:foregroundMark x1="34183" y1="36217" x2="35694" y2="35815"/>
                            <a14:foregroundMark x1="54297" y1="26559" x2="45987" y2="27565"/>
                            <a14:foregroundMark x1="46270" y1="28370" x2="40227" y2="29175"/>
                            <a14:foregroundMark x1="46176" y1="28169" x2="44759" y2="28773"/>
                            <a14:foregroundMark x1="40227" y1="30382" x2="34939" y2="29980"/>
                            <a14:foregroundMark x1="40699" y1="28974" x2="37771" y2="30181"/>
                            <a14:foregroundMark x1="35222" y1="30584" x2="27951" y2="32193"/>
                            <a14:foregroundMark x1="28329" y1="32394" x2="21907" y2="33602"/>
                            <a14:foregroundMark x1="21813" y1="34205" x2="15486" y2="35815"/>
                            <a14:foregroundMark x1="21530" y1="33602" x2="15486" y2="34608"/>
                            <a14:foregroundMark x1="16336" y1="35211" x2="10954" y2="37223"/>
                            <a14:foregroundMark x1="16619" y1="34809" x2="9443" y2="36821"/>
                            <a14:foregroundMark x1="23890" y1="39235" x2="10482" y2="42455"/>
                            <a14:backgroundMark x1="41549" y1="23139" x2="43720" y2="21730"/>
                            <a14:backgroundMark x1="44476" y1="21730" x2="45892" y2="21328"/>
                            <a14:backgroundMark x1="57885" y1="20724" x2="54769" y2="20121"/>
                            <a14:backgroundMark x1="53919" y1="21127" x2="52502" y2="19920"/>
                            <a14:backgroundMark x1="52314" y1="21730" x2="50142" y2="20523"/>
                            <a14:backgroundMark x1="50142" y1="21730" x2="48159" y2="20322"/>
                            <a14:backgroundMark x1="49197" y1="21730" x2="46931" y2="21127"/>
                            <a14:backgroundMark x1="47970" y1="22535" x2="46081" y2="21127"/>
                            <a14:backgroundMark x1="44948" y1="22133" x2="45892" y2="21932"/>
                            <a14:backgroundMark x1="46742" y1="22133" x2="45798" y2="20926"/>
                            <a14:backgroundMark x1="45420" y1="22535" x2="46270" y2="21730"/>
                            <a14:backgroundMark x1="45987" y1="22736" x2="46364" y2="22334"/>
                            <a14:backgroundMark x1="44829" y1="23830" x2="40510" y2="21529"/>
                            <a14:backgroundMark x1="53341" y1="23478" x2="54013" y2="23340"/>
                            <a14:backgroundMark x1="54202" y1="23944" x2="55335" y2="22736"/>
                            <a14:backgroundMark x1="55713" y1="22535" x2="54297" y2="22736"/>
                            <a14:backgroundMark x1="56846" y1="22334" x2="58168" y2="21730"/>
                            <a14:backgroundMark x1="59112" y1="21529" x2="59585" y2="19920"/>
                            <a14:backgroundMark x1="58735" y1="21529" x2="59773" y2="21127"/>
                            <a14:backgroundMark x1="57790" y1="22938" x2="58735" y2="19718"/>
                            <a14:backgroundMark x1="60246" y1="20926" x2="58829" y2="20926"/>
                            <a14:backgroundMark x1="58451" y1="21328" x2="55713" y2="21127"/>
                            <a14:backgroundMark x1="51695" y1="22430" x2="41454" y2="22938"/>
                            <a14:backgroundMark x1="53636" y1="22334" x2="52997" y2="22366"/>
                            <a14:backgroundMark x1="36661" y1="26915" x2="32295" y2="24950"/>
                            <a14:backgroundMark x1="20933" y1="30523" x2="20630" y2="30543"/>
                            <a14:backgroundMark x1="8504" y1="33939" x2="6988" y2="34205"/>
                            <a14:backgroundMark x1="8975" y1="35384" x2="6043" y2="35211"/>
                            <a14:backgroundMark x1="6138" y1="35815" x2="4533" y2="35614"/>
                            <a14:backgroundMark x1="4910" y1="36419" x2="4060" y2="36620"/>
                            <a14:backgroundMark x1="4060" y1="36016" x2="2266" y2="36217"/>
                            <a14:backgroundMark x1="44665" y1="36016" x2="39471" y2="36217"/>
                            <a14:backgroundMark x1="24585" y1="41393" x2="26723" y2="41449"/>
                            <a14:backgroundMark x1="27290" y1="39638" x2="33338" y2="39269"/>
                            <a14:backgroundMark x1="35066" y1="38082" x2="39471" y2="38833"/>
                            <a14:backgroundMark x1="35883" y1="36821" x2="35468" y2="36631"/>
                          </a14:backgroundRemoval>
                        </a14:imgEffect>
                      </a14:imgLayer>
                    </a14:imgProps>
                  </a:ext>
                </a:extLst>
              </a:blip>
              <a:srcRect r="9925" b="7418"/>
              <a:stretch/>
            </p:blipFill>
            <p:spPr>
              <a:xfrm>
                <a:off x="6292521" y="1561238"/>
                <a:ext cx="4542918" cy="2191382"/>
              </a:xfrm>
              <a:prstGeom prst="rect">
                <a:avLst/>
              </a:prstGeom>
            </p:spPr>
          </p:pic>
          <p:sp>
            <p:nvSpPr>
              <p:cNvPr id="17" name="矩形: 圆角 16">
                <a:extLst>
                  <a:ext uri="{FF2B5EF4-FFF2-40B4-BE49-F238E27FC236}">
                    <a16:creationId xmlns:a16="http://schemas.microsoft.com/office/drawing/2014/main" id="{CFE9BB03-7DC5-425D-95A3-14FB502D35C4}"/>
                  </a:ext>
                </a:extLst>
              </p:cNvPr>
              <p:cNvSpPr/>
              <p:nvPr/>
            </p:nvSpPr>
            <p:spPr>
              <a:xfrm rot="21209417">
                <a:off x="9497345" y="1745626"/>
                <a:ext cx="1119673" cy="699796"/>
              </a:xfrm>
              <a:prstGeom prst="roundRect">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0" name="图片 19">
              <a:extLst>
                <a:ext uri="{FF2B5EF4-FFF2-40B4-BE49-F238E27FC236}">
                  <a16:creationId xmlns:a16="http://schemas.microsoft.com/office/drawing/2014/main" id="{5DBE85F8-F930-493B-9AB7-2BBC7FAEA1A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93605" y="4133981"/>
              <a:ext cx="1535403" cy="1482910"/>
            </a:xfrm>
            <a:prstGeom prst="rect">
              <a:avLst/>
            </a:prstGeom>
          </p:spPr>
        </p:pic>
        <p:pic>
          <p:nvPicPr>
            <p:cNvPr id="3" name="图片 2">
              <a:extLst>
                <a:ext uri="{FF2B5EF4-FFF2-40B4-BE49-F238E27FC236}">
                  <a16:creationId xmlns:a16="http://schemas.microsoft.com/office/drawing/2014/main" id="{7507AE96-4CD4-4096-B4AF-975061EEBA93}"/>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8023" b="96705" l="252" r="99748">
                          <a14:foregroundMark x1="52353" y1="18338" x2="28908" y2="19054"/>
                          <a14:foregroundMark x1="28908" y1="19054" x2="7983" y2="33524"/>
                          <a14:foregroundMark x1="7983" y1="33524" x2="420" y2="68195"/>
                          <a14:foregroundMark x1="420" y1="68195" x2="14874" y2="96418"/>
                          <a14:foregroundMark x1="14874" y1="96418" x2="43193" y2="99857"/>
                          <a14:foregroundMark x1="43193" y1="99857" x2="64706" y2="92693"/>
                          <a14:foregroundMark x1="64706" y1="92693" x2="82017" y2="70057"/>
                          <a14:foregroundMark x1="82017" y1="70057" x2="93277" y2="37966"/>
                          <a14:foregroundMark x1="93277" y1="37966" x2="76836" y2="14345"/>
                          <a14:foregroundMark x1="55755" y1="13305" x2="45966" y2="12894"/>
                          <a14:foregroundMark x1="45966" y1="8883" x2="2941" y2="28653"/>
                          <a14:foregroundMark x1="2941" y1="28653" x2="1345" y2="75501"/>
                          <a14:foregroundMark x1="1345" y1="75501" x2="20084" y2="98997"/>
                          <a14:foregroundMark x1="20084" y1="98997" x2="48319" y2="98281"/>
                          <a14:foregroundMark x1="48319" y1="98281" x2="71345" y2="76934"/>
                          <a14:foregroundMark x1="71345" y1="76934" x2="87983" y2="48997"/>
                          <a14:foregroundMark x1="79218" y1="13610" x2="79076" y2="13037"/>
                          <a14:foregroundMark x1="87983" y1="48997" x2="79218" y2="13610"/>
                          <a14:foregroundMark x1="55755" y1="10060" x2="40924" y2="8166"/>
                          <a14:foregroundMark x1="57899" y1="21490" x2="66134" y2="56017"/>
                          <a14:foregroundMark x1="66134" y1="56017" x2="67059" y2="70057"/>
                          <a14:foregroundMark x1="70336" y1="23782" x2="77227" y2="72350"/>
                          <a14:foregroundMark x1="79496" y1="63037" x2="52017" y2="75645"/>
                          <a14:foregroundMark x1="52017" y1="75645" x2="38151" y2="47135"/>
                          <a14:foregroundMark x1="38151" y1="47135" x2="50336" y2="15473"/>
                          <a14:foregroundMark x1="50336" y1="15473" x2="56611" y2="14466"/>
                          <a14:foregroundMark x1="72185" y1="28510" x2="38571" y2="27794"/>
                          <a14:foregroundMark x1="17395" y1="36390" x2="11008" y2="73926"/>
                          <a14:foregroundMark x1="11008" y1="73926" x2="13782" y2="82665"/>
                          <a14:foregroundMark x1="40924" y1="10458" x2="17227" y2="21490"/>
                          <a14:foregroundMark x1="17227" y1="21490" x2="420" y2="48567"/>
                          <a14:foregroundMark x1="420" y1="48567" x2="3613" y2="72350"/>
                          <a14:foregroundMark x1="3613" y1="37966" x2="15126" y2="77937"/>
                          <a14:foregroundMark x1="18824" y1="88825" x2="81933" y2="80229"/>
                          <a14:foregroundMark x1="81933" y1="80229" x2="82269" y2="80229"/>
                          <a14:foregroundMark x1="21092" y1="87249" x2="46891" y2="96705"/>
                          <a14:foregroundMark x1="86387" y1="27794" x2="99748" y2="9742"/>
                          <a14:backgroundMark x1="66134" y1="16762" x2="66134" y2="16762"/>
                          <a14:backgroundMark x1="60168" y1="13610" x2="74454" y2="13610"/>
                          <a14:backgroundMark x1="59244" y1="15186" x2="77647" y2="12034"/>
                          <a14:backgroundMark x1="57899" y1="12034" x2="61597" y2="15186"/>
                          <a14:backgroundMark x1="57899" y1="7307" x2="57899" y2="13610"/>
                          <a14:backgroundMark x1="77647" y1="13610" x2="77647" y2="13610"/>
                          <a14:backgroundMark x1="78151" y1="12894" x2="78151" y2="12894"/>
                        </a14:backgroundRemoval>
                      </a14:imgEffect>
                    </a14:imgLayer>
                  </a14:imgProps>
                </a:ext>
                <a:ext uri="{28A0092B-C50C-407E-A947-70E740481C1C}">
                  <a14:useLocalDpi xmlns:a14="http://schemas.microsoft.com/office/drawing/2010/main" val="0"/>
                </a:ext>
              </a:extLst>
            </a:blip>
            <a:stretch>
              <a:fillRect/>
            </a:stretch>
          </p:blipFill>
          <p:spPr>
            <a:xfrm>
              <a:off x="2571428" y="4547996"/>
              <a:ext cx="2209404" cy="1295936"/>
            </a:xfrm>
            <a:prstGeom prst="rect">
              <a:avLst/>
            </a:prstGeom>
          </p:spPr>
        </p:pic>
        <p:sp>
          <p:nvSpPr>
            <p:cNvPr id="21" name="矩形: 圆角 20">
              <a:extLst>
                <a:ext uri="{FF2B5EF4-FFF2-40B4-BE49-F238E27FC236}">
                  <a16:creationId xmlns:a16="http://schemas.microsoft.com/office/drawing/2014/main" id="{1D850FFD-B59E-415C-9ECA-CEA922352483}"/>
                </a:ext>
              </a:extLst>
            </p:cNvPr>
            <p:cNvSpPr/>
            <p:nvPr/>
          </p:nvSpPr>
          <p:spPr>
            <a:xfrm>
              <a:off x="3339113" y="4388438"/>
              <a:ext cx="907767" cy="598758"/>
            </a:xfrm>
            <a:prstGeom prst="roundRect">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8" name="直接箭头连接符 27">
              <a:extLst>
                <a:ext uri="{FF2B5EF4-FFF2-40B4-BE49-F238E27FC236}">
                  <a16:creationId xmlns:a16="http://schemas.microsoft.com/office/drawing/2014/main" id="{7A88CDBC-8EC2-4D91-8731-16688B994346}"/>
                </a:ext>
              </a:extLst>
            </p:cNvPr>
            <p:cNvCxnSpPr>
              <a:cxnSpLocks/>
              <a:endCxn id="4" idx="2"/>
            </p:cNvCxnSpPr>
            <p:nvPr/>
          </p:nvCxnSpPr>
          <p:spPr>
            <a:xfrm flipH="1" flipV="1">
              <a:off x="1616086" y="3021316"/>
              <a:ext cx="1931482" cy="136712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32" name="图片 31">
              <a:extLst>
                <a:ext uri="{FF2B5EF4-FFF2-40B4-BE49-F238E27FC236}">
                  <a16:creationId xmlns:a16="http://schemas.microsoft.com/office/drawing/2014/main" id="{E27D0C25-1AA8-4DF9-94D4-57E9E69FD62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432504" y="1282391"/>
              <a:ext cx="2318567" cy="1738925"/>
            </a:xfrm>
            <a:prstGeom prst="rect">
              <a:avLst/>
            </a:prstGeom>
          </p:spPr>
        </p:pic>
        <p:cxnSp>
          <p:nvCxnSpPr>
            <p:cNvPr id="35" name="直接箭头连接符 34">
              <a:extLst>
                <a:ext uri="{FF2B5EF4-FFF2-40B4-BE49-F238E27FC236}">
                  <a16:creationId xmlns:a16="http://schemas.microsoft.com/office/drawing/2014/main" id="{E5B54240-3B5A-4F6F-ADDF-98C4B6926A46}"/>
                </a:ext>
              </a:extLst>
            </p:cNvPr>
            <p:cNvCxnSpPr>
              <a:cxnSpLocks/>
            </p:cNvCxnSpPr>
            <p:nvPr/>
          </p:nvCxnSpPr>
          <p:spPr>
            <a:xfrm flipV="1">
              <a:off x="7157203" y="1755187"/>
              <a:ext cx="897278" cy="29972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7" name="文本框 36">
              <a:extLst>
                <a:ext uri="{FF2B5EF4-FFF2-40B4-BE49-F238E27FC236}">
                  <a16:creationId xmlns:a16="http://schemas.microsoft.com/office/drawing/2014/main" id="{3AD7B905-E101-4ADA-ADD8-893208E91119}"/>
                </a:ext>
              </a:extLst>
            </p:cNvPr>
            <p:cNvSpPr txBox="1"/>
            <p:nvPr/>
          </p:nvSpPr>
          <p:spPr>
            <a:xfrm>
              <a:off x="8054481" y="1525087"/>
              <a:ext cx="1775526" cy="646331"/>
            </a:xfrm>
            <a:prstGeom prst="rect">
              <a:avLst/>
            </a:prstGeom>
            <a:noFill/>
          </p:spPr>
          <p:txBody>
            <a:bodyPr wrap="square" rtlCol="0">
              <a:spAutoFit/>
            </a:bodyPr>
            <a:lstStyle/>
            <a:p>
              <a:r>
                <a:rPr lang="zh-CN" altLang="en-US" dirty="0"/>
                <a:t>电路板、</a:t>
              </a:r>
              <a:endParaRPr lang="en-US" altLang="zh-CN" dirty="0"/>
            </a:p>
            <a:p>
              <a:r>
                <a:rPr lang="zh-CN" altLang="en-US" dirty="0"/>
                <a:t>数据处理算法</a:t>
              </a:r>
            </a:p>
          </p:txBody>
        </p:sp>
        <p:cxnSp>
          <p:nvCxnSpPr>
            <p:cNvPr id="39" name="直接箭头连接符 38">
              <a:extLst>
                <a:ext uri="{FF2B5EF4-FFF2-40B4-BE49-F238E27FC236}">
                  <a16:creationId xmlns:a16="http://schemas.microsoft.com/office/drawing/2014/main" id="{92BAB0FC-66FC-40C8-9134-0CCE92B19F5B}"/>
                </a:ext>
              </a:extLst>
            </p:cNvPr>
            <p:cNvCxnSpPr>
              <a:cxnSpLocks/>
            </p:cNvCxnSpPr>
            <p:nvPr/>
          </p:nvCxnSpPr>
          <p:spPr>
            <a:xfrm>
              <a:off x="6847840" y="2743200"/>
              <a:ext cx="1993940" cy="190010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45" name="文本框 44">
              <a:extLst>
                <a:ext uri="{FF2B5EF4-FFF2-40B4-BE49-F238E27FC236}">
                  <a16:creationId xmlns:a16="http://schemas.microsoft.com/office/drawing/2014/main" id="{39D87D92-2A0B-4096-8372-1B12EAE58BBC}"/>
                </a:ext>
              </a:extLst>
            </p:cNvPr>
            <p:cNvSpPr txBox="1"/>
            <p:nvPr/>
          </p:nvSpPr>
          <p:spPr>
            <a:xfrm rot="18822574">
              <a:off x="7770824" y="3489615"/>
              <a:ext cx="567313" cy="1200329"/>
            </a:xfrm>
            <a:prstGeom prst="rect">
              <a:avLst/>
            </a:prstGeom>
            <a:noFill/>
          </p:spPr>
          <p:txBody>
            <a:bodyPr wrap="square" rtlCol="0">
              <a:spAutoFit/>
            </a:bodyPr>
            <a:lstStyle/>
            <a:p>
              <a:r>
                <a:rPr lang="zh-CN" altLang="en-US" dirty="0"/>
                <a:t>数据传输</a:t>
              </a:r>
            </a:p>
          </p:txBody>
        </p:sp>
        <p:sp>
          <p:nvSpPr>
            <p:cNvPr id="46" name="文本框 45">
              <a:extLst>
                <a:ext uri="{FF2B5EF4-FFF2-40B4-BE49-F238E27FC236}">
                  <a16:creationId xmlns:a16="http://schemas.microsoft.com/office/drawing/2014/main" id="{2A706F9C-3D46-4C46-9C2E-723FCAB9AD2F}"/>
                </a:ext>
              </a:extLst>
            </p:cNvPr>
            <p:cNvSpPr txBox="1"/>
            <p:nvPr/>
          </p:nvSpPr>
          <p:spPr>
            <a:xfrm>
              <a:off x="8457495" y="5634519"/>
              <a:ext cx="1775526" cy="646331"/>
            </a:xfrm>
            <a:prstGeom prst="rect">
              <a:avLst/>
            </a:prstGeom>
            <a:noFill/>
          </p:spPr>
          <p:txBody>
            <a:bodyPr wrap="square" rtlCol="0">
              <a:spAutoFit/>
            </a:bodyPr>
            <a:lstStyle/>
            <a:p>
              <a:r>
                <a:rPr lang="zh-CN" altLang="en-US" dirty="0"/>
                <a:t>术中导航算法、增强现实</a:t>
              </a:r>
            </a:p>
          </p:txBody>
        </p:sp>
      </p:grpSp>
      <p:sp>
        <p:nvSpPr>
          <p:cNvPr id="49" name="矩形: 圆角 48">
            <a:extLst>
              <a:ext uri="{FF2B5EF4-FFF2-40B4-BE49-F238E27FC236}">
                <a16:creationId xmlns:a16="http://schemas.microsoft.com/office/drawing/2014/main" id="{34C6DC1B-7C8E-470F-BF88-5FB8E11FE266}"/>
              </a:ext>
            </a:extLst>
          </p:cNvPr>
          <p:cNvSpPr/>
          <p:nvPr/>
        </p:nvSpPr>
        <p:spPr>
          <a:xfrm>
            <a:off x="315085" y="1095280"/>
            <a:ext cx="10332595" cy="5185570"/>
          </a:xfrm>
          <a:prstGeom prst="roundRect">
            <a:avLst/>
          </a:prstGeom>
          <a:noFill/>
          <a:ln w="5715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1" name="文本框 50">
            <a:extLst>
              <a:ext uri="{FF2B5EF4-FFF2-40B4-BE49-F238E27FC236}">
                <a16:creationId xmlns:a16="http://schemas.microsoft.com/office/drawing/2014/main" id="{347F0251-2822-4908-9E47-AAB15877EDC3}"/>
              </a:ext>
            </a:extLst>
          </p:cNvPr>
          <p:cNvSpPr txBox="1"/>
          <p:nvPr/>
        </p:nvSpPr>
        <p:spPr>
          <a:xfrm>
            <a:off x="11384472" y="3191909"/>
            <a:ext cx="492443" cy="2393057"/>
          </a:xfrm>
          <a:prstGeom prst="rect">
            <a:avLst/>
          </a:prstGeom>
          <a:noFill/>
        </p:spPr>
        <p:txBody>
          <a:bodyPr vert="eaVert" wrap="square" rtlCol="0">
            <a:spAutoFit/>
          </a:bodyPr>
          <a:lstStyle/>
          <a:p>
            <a:r>
              <a:rPr lang="zh-CN" altLang="en-US" sz="2000" dirty="0"/>
              <a:t>演示系统</a:t>
            </a:r>
          </a:p>
        </p:txBody>
      </p:sp>
      <p:sp>
        <p:nvSpPr>
          <p:cNvPr id="52" name="箭头: 右 51">
            <a:extLst>
              <a:ext uri="{FF2B5EF4-FFF2-40B4-BE49-F238E27FC236}">
                <a16:creationId xmlns:a16="http://schemas.microsoft.com/office/drawing/2014/main" id="{945F6CDC-1916-4400-BAE4-8448102ED01C}"/>
              </a:ext>
            </a:extLst>
          </p:cNvPr>
          <p:cNvSpPr/>
          <p:nvPr/>
        </p:nvSpPr>
        <p:spPr>
          <a:xfrm>
            <a:off x="10769600" y="3676890"/>
            <a:ext cx="650849" cy="224550"/>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2619635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C6D6AF12-0B55-4F5C-BCF6-33127E15CE7D}"/>
              </a:ext>
            </a:extLst>
          </p:cNvPr>
          <p:cNvSpPr>
            <a:spLocks noGrp="1"/>
          </p:cNvSpPr>
          <p:nvPr>
            <p:ph type="body" sz="quarter" idx="10"/>
          </p:nvPr>
        </p:nvSpPr>
        <p:spPr/>
        <p:txBody>
          <a:bodyPr/>
          <a:lstStyle/>
          <a:p>
            <a:r>
              <a:rPr lang="en-US" altLang="zh-CN" dirty="0"/>
              <a:t>03 </a:t>
            </a:r>
            <a:r>
              <a:rPr lang="zh-CN" altLang="en-US" dirty="0"/>
              <a:t>测控板设计：整体介绍</a:t>
            </a:r>
          </a:p>
        </p:txBody>
      </p:sp>
      <p:pic>
        <p:nvPicPr>
          <p:cNvPr id="3" name="图片 2">
            <a:extLst>
              <a:ext uri="{FF2B5EF4-FFF2-40B4-BE49-F238E27FC236}">
                <a16:creationId xmlns:a16="http://schemas.microsoft.com/office/drawing/2014/main" id="{EB886272-B009-45F4-B166-8A76013060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89988" y="1113111"/>
            <a:ext cx="6612023" cy="5150991"/>
          </a:xfrm>
          <a:prstGeom prst="rect">
            <a:avLst/>
          </a:prstGeom>
        </p:spPr>
      </p:pic>
    </p:spTree>
    <p:extLst>
      <p:ext uri="{BB962C8B-B14F-4D97-AF65-F5344CB8AC3E}">
        <p14:creationId xmlns:p14="http://schemas.microsoft.com/office/powerpoint/2010/main" val="40281534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0BFED038-9A57-4533-80A2-D5A9BCD3E961}"/>
              </a:ext>
            </a:extLst>
          </p:cNvPr>
          <p:cNvSpPr>
            <a:spLocks noGrp="1"/>
          </p:cNvSpPr>
          <p:nvPr>
            <p:ph type="body" sz="quarter" idx="10"/>
          </p:nvPr>
        </p:nvSpPr>
        <p:spPr/>
        <p:txBody>
          <a:bodyPr/>
          <a:lstStyle/>
          <a:p>
            <a:r>
              <a:rPr lang="en-US" altLang="zh-CN" dirty="0"/>
              <a:t>03</a:t>
            </a:r>
            <a:r>
              <a:rPr lang="zh-CN" altLang="en-US" dirty="0"/>
              <a:t> 测控板设计：设计方案</a:t>
            </a:r>
          </a:p>
        </p:txBody>
      </p:sp>
      <p:pic>
        <p:nvPicPr>
          <p:cNvPr id="3" name="图片 2">
            <a:extLst>
              <a:ext uri="{FF2B5EF4-FFF2-40B4-BE49-F238E27FC236}">
                <a16:creationId xmlns:a16="http://schemas.microsoft.com/office/drawing/2014/main" id="{4C926659-A3AA-422E-BB7C-A59F0D44B1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96780" y="1280807"/>
            <a:ext cx="5500762" cy="4296385"/>
          </a:xfrm>
          <a:prstGeom prst="rect">
            <a:avLst/>
          </a:prstGeom>
        </p:spPr>
      </p:pic>
      <p:sp>
        <p:nvSpPr>
          <p:cNvPr id="4" name="文本框 3">
            <a:extLst>
              <a:ext uri="{FF2B5EF4-FFF2-40B4-BE49-F238E27FC236}">
                <a16:creationId xmlns:a16="http://schemas.microsoft.com/office/drawing/2014/main" id="{C3B02D1B-8174-49B3-B219-980AE596B98D}"/>
              </a:ext>
            </a:extLst>
          </p:cNvPr>
          <p:cNvSpPr txBox="1"/>
          <p:nvPr/>
        </p:nvSpPr>
        <p:spPr>
          <a:xfrm>
            <a:off x="1292090" y="2131138"/>
            <a:ext cx="3248013" cy="3175356"/>
          </a:xfrm>
          <a:prstGeom prst="rect">
            <a:avLst/>
          </a:prstGeom>
          <a:noFill/>
        </p:spPr>
        <p:txBody>
          <a:bodyPr wrap="square" rtlCol="0">
            <a:spAutoFit/>
          </a:bodyPr>
          <a:lstStyle/>
          <a:p>
            <a:pPr marL="342900" indent="-342900">
              <a:buFont typeface="Arial" panose="020B0604020202020204" pitchFamily="34" charset="0"/>
              <a:buChar char="•"/>
            </a:pPr>
            <a:r>
              <a:rPr lang="zh-CN" altLang="en-US" sz="2400" b="1" dirty="0"/>
              <a:t>原理图熟悉及纠错</a:t>
            </a:r>
            <a:endParaRPr lang="en-US" altLang="zh-CN" sz="2400" b="1" dirty="0"/>
          </a:p>
          <a:p>
            <a:pPr marL="342900" indent="-342900">
              <a:buFont typeface="Arial" panose="020B0604020202020204" pitchFamily="34" charset="0"/>
              <a:buChar char="•"/>
            </a:pPr>
            <a:endParaRPr lang="en-US" altLang="zh-CN" sz="2400" b="1" dirty="0"/>
          </a:p>
          <a:p>
            <a:pPr marL="342900" indent="-342900">
              <a:buFont typeface="Arial" panose="020B0604020202020204" pitchFamily="34" charset="0"/>
              <a:buChar char="•"/>
            </a:pPr>
            <a:r>
              <a:rPr lang="zh-CN" altLang="en-US" sz="2400" b="1" dirty="0"/>
              <a:t>封装选择</a:t>
            </a:r>
            <a:endParaRPr lang="en-US" altLang="zh-CN" sz="2400" b="1" dirty="0"/>
          </a:p>
          <a:p>
            <a:pPr marL="342900" indent="-342900">
              <a:buFont typeface="Arial" panose="020B0604020202020204" pitchFamily="34" charset="0"/>
              <a:buChar char="•"/>
            </a:pPr>
            <a:endParaRPr lang="en-US" altLang="zh-CN" sz="2400" b="1" dirty="0"/>
          </a:p>
          <a:p>
            <a:pPr marL="342900" indent="-342900">
              <a:buFont typeface="Arial" panose="020B0604020202020204" pitchFamily="34" charset="0"/>
              <a:buChar char="•"/>
            </a:pPr>
            <a:r>
              <a:rPr lang="zh-CN" altLang="en-US" sz="2400" b="1" dirty="0"/>
              <a:t>排版布局</a:t>
            </a:r>
            <a:endParaRPr lang="en-US" altLang="zh-CN" sz="2400" b="1" dirty="0"/>
          </a:p>
          <a:p>
            <a:pPr marL="342900" indent="-342900">
              <a:buFont typeface="Arial" panose="020B0604020202020204" pitchFamily="34" charset="0"/>
              <a:buChar char="•"/>
            </a:pPr>
            <a:endParaRPr lang="en-US" altLang="zh-CN" sz="2400" b="1" dirty="0"/>
          </a:p>
          <a:p>
            <a:pPr marL="342900" indent="-342900">
              <a:buFont typeface="Arial" panose="020B0604020202020204" pitchFamily="34" charset="0"/>
              <a:buChar char="•"/>
            </a:pPr>
            <a:r>
              <a:rPr lang="zh-CN" altLang="en-US" sz="2400" b="1" dirty="0"/>
              <a:t>连线</a:t>
            </a:r>
            <a:endParaRPr lang="en-US" altLang="zh-CN" sz="2400" b="1" dirty="0"/>
          </a:p>
          <a:p>
            <a:pPr marL="457200" indent="-457200">
              <a:lnSpc>
                <a:spcPct val="150000"/>
              </a:lnSpc>
              <a:buFont typeface="+mj-lt"/>
              <a:buAutoNum type="arabicPeriod"/>
            </a:pPr>
            <a:endParaRPr lang="en-US" altLang="zh-CN" sz="2400" b="1" dirty="0"/>
          </a:p>
        </p:txBody>
      </p:sp>
    </p:spTree>
    <p:extLst>
      <p:ext uri="{BB962C8B-B14F-4D97-AF65-F5344CB8AC3E}">
        <p14:creationId xmlns:p14="http://schemas.microsoft.com/office/powerpoint/2010/main" val="13113403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817F7365-4E68-4360-A325-82A21A649C06}"/>
              </a:ext>
            </a:extLst>
          </p:cNvPr>
          <p:cNvSpPr>
            <a:spLocks noGrp="1"/>
          </p:cNvSpPr>
          <p:nvPr>
            <p:ph type="body" sz="quarter" idx="10"/>
          </p:nvPr>
        </p:nvSpPr>
        <p:spPr/>
        <p:txBody>
          <a:bodyPr/>
          <a:lstStyle/>
          <a:p>
            <a:r>
              <a:rPr lang="en-US" altLang="zh-CN" dirty="0"/>
              <a:t>03 </a:t>
            </a:r>
            <a:r>
              <a:rPr lang="zh-CN" altLang="en-US" dirty="0"/>
              <a:t>测控板设计：细节展示</a:t>
            </a:r>
          </a:p>
        </p:txBody>
      </p:sp>
      <p:grpSp>
        <p:nvGrpSpPr>
          <p:cNvPr id="9" name="组合 8">
            <a:extLst>
              <a:ext uri="{FF2B5EF4-FFF2-40B4-BE49-F238E27FC236}">
                <a16:creationId xmlns:a16="http://schemas.microsoft.com/office/drawing/2014/main" id="{975C3D22-251F-47B2-A70E-00445012999B}"/>
              </a:ext>
            </a:extLst>
          </p:cNvPr>
          <p:cNvGrpSpPr/>
          <p:nvPr/>
        </p:nvGrpSpPr>
        <p:grpSpPr>
          <a:xfrm>
            <a:off x="4693507" y="1457252"/>
            <a:ext cx="6623678" cy="4258723"/>
            <a:chOff x="4099740" y="1055663"/>
            <a:chExt cx="7181757" cy="5150613"/>
          </a:xfrm>
        </p:grpSpPr>
        <p:pic>
          <p:nvPicPr>
            <p:cNvPr id="3" name="内容占位符 4">
              <a:extLst>
                <a:ext uri="{FF2B5EF4-FFF2-40B4-BE49-F238E27FC236}">
                  <a16:creationId xmlns:a16="http://schemas.microsoft.com/office/drawing/2014/main" id="{1211AD9A-F38E-4651-A00D-C3F780AF10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5606894" y="531673"/>
              <a:ext cx="4167449" cy="7181757"/>
            </a:xfrm>
            <a:prstGeom prst="rect">
              <a:avLst/>
            </a:prstGeom>
          </p:spPr>
        </p:pic>
        <p:pic>
          <p:nvPicPr>
            <p:cNvPr id="4" name="图片 3">
              <a:extLst>
                <a:ext uri="{FF2B5EF4-FFF2-40B4-BE49-F238E27FC236}">
                  <a16:creationId xmlns:a16="http://schemas.microsoft.com/office/drawing/2014/main" id="{32F50C0F-FB63-4A02-9AED-2E9435CB77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41595" y="1055663"/>
              <a:ext cx="7098045" cy="803178"/>
            </a:xfrm>
            <a:prstGeom prst="rect">
              <a:avLst/>
            </a:prstGeom>
          </p:spPr>
        </p:pic>
      </p:grpSp>
      <p:pic>
        <p:nvPicPr>
          <p:cNvPr id="5" name="图片 4">
            <a:extLst>
              <a:ext uri="{FF2B5EF4-FFF2-40B4-BE49-F238E27FC236}">
                <a16:creationId xmlns:a16="http://schemas.microsoft.com/office/drawing/2014/main" id="{42C46A9C-1C97-4D0E-9269-94B8D8C17D7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4949" y="2121350"/>
            <a:ext cx="3092552" cy="2528229"/>
          </a:xfrm>
          <a:prstGeom prst="rect">
            <a:avLst/>
          </a:prstGeom>
        </p:spPr>
      </p:pic>
      <p:sp>
        <p:nvSpPr>
          <p:cNvPr id="7" name="文本框 6">
            <a:extLst>
              <a:ext uri="{FF2B5EF4-FFF2-40B4-BE49-F238E27FC236}">
                <a16:creationId xmlns:a16="http://schemas.microsoft.com/office/drawing/2014/main" id="{EE6CA0FE-F734-44C9-8EDB-E7C51236A8B5}"/>
              </a:ext>
            </a:extLst>
          </p:cNvPr>
          <p:cNvSpPr txBox="1"/>
          <p:nvPr/>
        </p:nvSpPr>
        <p:spPr>
          <a:xfrm>
            <a:off x="7073795" y="5510850"/>
            <a:ext cx="2236510" cy="707886"/>
          </a:xfrm>
          <a:prstGeom prst="rect">
            <a:avLst/>
          </a:prstGeom>
          <a:noFill/>
        </p:spPr>
        <p:txBody>
          <a:bodyPr wrap="square" rtlCol="0">
            <a:spAutoFit/>
          </a:bodyPr>
          <a:lstStyle/>
          <a:p>
            <a:endParaRPr lang="en-US" altLang="zh-CN" sz="2000" dirty="0"/>
          </a:p>
          <a:p>
            <a:r>
              <a:rPr lang="zh-CN" altLang="en-US" sz="2000" dirty="0"/>
              <a:t>自行焊接部分</a:t>
            </a:r>
            <a:endParaRPr lang="en-US" altLang="zh-CN" sz="2000" dirty="0"/>
          </a:p>
        </p:txBody>
      </p:sp>
      <p:sp>
        <p:nvSpPr>
          <p:cNvPr id="8" name="矩形 7">
            <a:extLst>
              <a:ext uri="{FF2B5EF4-FFF2-40B4-BE49-F238E27FC236}">
                <a16:creationId xmlns:a16="http://schemas.microsoft.com/office/drawing/2014/main" id="{00700BEF-E2AC-47CA-9AF1-F7AF24032F77}"/>
              </a:ext>
            </a:extLst>
          </p:cNvPr>
          <p:cNvSpPr/>
          <p:nvPr/>
        </p:nvSpPr>
        <p:spPr>
          <a:xfrm>
            <a:off x="1236846" y="4830676"/>
            <a:ext cx="2326278" cy="369332"/>
          </a:xfrm>
          <a:prstGeom prst="rect">
            <a:avLst/>
          </a:prstGeom>
        </p:spPr>
        <p:txBody>
          <a:bodyPr wrap="none">
            <a:spAutoFit/>
          </a:bodyPr>
          <a:lstStyle/>
          <a:p>
            <a:r>
              <a:rPr lang="en-US" altLang="zh-CN" dirty="0"/>
              <a:t>MCU, ADAU</a:t>
            </a:r>
            <a:r>
              <a:rPr lang="zh-CN" altLang="en-US" dirty="0"/>
              <a:t>公司焊接</a:t>
            </a:r>
            <a:endParaRPr lang="en-US" altLang="zh-CN" dirty="0"/>
          </a:p>
        </p:txBody>
      </p:sp>
    </p:spTree>
    <p:extLst>
      <p:ext uri="{BB962C8B-B14F-4D97-AF65-F5344CB8AC3E}">
        <p14:creationId xmlns:p14="http://schemas.microsoft.com/office/powerpoint/2010/main" val="39192883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3337723F-F9CB-4421-8B0D-2C52FE2ACBA8}"/>
              </a:ext>
            </a:extLst>
          </p:cNvPr>
          <p:cNvSpPr>
            <a:spLocks noGrp="1"/>
          </p:cNvSpPr>
          <p:nvPr>
            <p:ph type="body" sz="quarter" idx="10"/>
          </p:nvPr>
        </p:nvSpPr>
        <p:spPr/>
        <p:txBody>
          <a:bodyPr/>
          <a:lstStyle/>
          <a:p>
            <a:r>
              <a:rPr lang="en-US" altLang="zh-CN" dirty="0"/>
              <a:t>03 </a:t>
            </a:r>
            <a:r>
              <a:rPr lang="zh-CN" altLang="en-US" dirty="0"/>
              <a:t>测控板设计：功能调试</a:t>
            </a:r>
          </a:p>
        </p:txBody>
      </p:sp>
      <p:pic>
        <p:nvPicPr>
          <p:cNvPr id="3" name="内容占位符 4">
            <a:extLst>
              <a:ext uri="{FF2B5EF4-FFF2-40B4-BE49-F238E27FC236}">
                <a16:creationId xmlns:a16="http://schemas.microsoft.com/office/drawing/2014/main" id="{88768E1E-CBA5-4ADB-AA6A-F679BAA2D7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5738426" y="354724"/>
            <a:ext cx="5006086" cy="6674783"/>
          </a:xfrm>
          <a:prstGeom prst="rect">
            <a:avLst/>
          </a:prstGeom>
        </p:spPr>
      </p:pic>
      <p:sp>
        <p:nvSpPr>
          <p:cNvPr id="4" name="矩形 3">
            <a:extLst>
              <a:ext uri="{FF2B5EF4-FFF2-40B4-BE49-F238E27FC236}">
                <a16:creationId xmlns:a16="http://schemas.microsoft.com/office/drawing/2014/main" id="{C0A654F7-069E-42EE-A9BA-C42D8B4A228C}"/>
              </a:ext>
            </a:extLst>
          </p:cNvPr>
          <p:cNvSpPr/>
          <p:nvPr/>
        </p:nvSpPr>
        <p:spPr>
          <a:xfrm>
            <a:off x="882996" y="1917742"/>
            <a:ext cx="3533554" cy="2806025"/>
          </a:xfrm>
          <a:prstGeom prst="rect">
            <a:avLst/>
          </a:prstGeom>
        </p:spPr>
        <p:txBody>
          <a:bodyPr wrap="square">
            <a:spAutoFit/>
          </a:bodyPr>
          <a:lstStyle/>
          <a:p>
            <a:pPr marL="342900" indent="-342900">
              <a:lnSpc>
                <a:spcPct val="150000"/>
              </a:lnSpc>
              <a:buFont typeface="Arial" panose="020B0604020202020204" pitchFamily="34" charset="0"/>
              <a:buChar char="•"/>
            </a:pPr>
            <a:r>
              <a:rPr lang="zh-CN" altLang="en-US" sz="2400" b="1" dirty="0"/>
              <a:t>制作焊接与调试并行</a:t>
            </a:r>
            <a:endParaRPr lang="en-US" altLang="zh-CN" sz="2400" b="1" dirty="0"/>
          </a:p>
          <a:p>
            <a:pPr marL="342900" indent="-342900">
              <a:lnSpc>
                <a:spcPct val="150000"/>
              </a:lnSpc>
              <a:buFont typeface="Arial" panose="020B0604020202020204" pitchFamily="34" charset="0"/>
              <a:buChar char="•"/>
            </a:pPr>
            <a:r>
              <a:rPr lang="zh-CN" altLang="en-US" sz="2400" b="1" dirty="0"/>
              <a:t>电源</a:t>
            </a:r>
            <a:endParaRPr lang="en-US" altLang="zh-CN" sz="2400" b="1" dirty="0"/>
          </a:p>
          <a:p>
            <a:pPr marL="342900" indent="-342900">
              <a:lnSpc>
                <a:spcPct val="150000"/>
              </a:lnSpc>
              <a:buFont typeface="Arial" panose="020B0604020202020204" pitchFamily="34" charset="0"/>
              <a:buChar char="•"/>
            </a:pPr>
            <a:r>
              <a:rPr lang="zh-CN" altLang="en-US" sz="2400" b="1" dirty="0"/>
              <a:t>主芯片烧写</a:t>
            </a:r>
            <a:endParaRPr lang="en-US" altLang="zh-CN" sz="2400" b="1" dirty="0"/>
          </a:p>
          <a:p>
            <a:pPr marL="342900" indent="-342900">
              <a:lnSpc>
                <a:spcPct val="150000"/>
              </a:lnSpc>
              <a:buFont typeface="Arial" panose="020B0604020202020204" pitchFamily="34" charset="0"/>
              <a:buChar char="•"/>
            </a:pPr>
            <a:r>
              <a:rPr lang="zh-CN" altLang="en-US" sz="2400" b="1" dirty="0"/>
              <a:t>串口通信</a:t>
            </a:r>
            <a:endParaRPr lang="en-US" altLang="zh-CN" sz="2400" b="1" dirty="0"/>
          </a:p>
          <a:p>
            <a:pPr marL="342900" indent="-342900">
              <a:lnSpc>
                <a:spcPct val="150000"/>
              </a:lnSpc>
              <a:buFont typeface="Arial" panose="020B0604020202020204" pitchFamily="34" charset="0"/>
              <a:buChar char="•"/>
            </a:pPr>
            <a:r>
              <a:rPr lang="zh-CN" altLang="en-US" sz="2400" b="1" dirty="0"/>
              <a:t>扬声器</a:t>
            </a:r>
            <a:endParaRPr lang="en-US" altLang="zh-CN" sz="2400" b="1" dirty="0"/>
          </a:p>
        </p:txBody>
      </p:sp>
    </p:spTree>
    <p:extLst>
      <p:ext uri="{BB962C8B-B14F-4D97-AF65-F5344CB8AC3E}">
        <p14:creationId xmlns:p14="http://schemas.microsoft.com/office/powerpoint/2010/main" val="889919172"/>
      </p:ext>
    </p:extLst>
  </p:cSld>
  <p:clrMapOvr>
    <a:masterClrMapping/>
  </p:clrMapOvr>
</p:sld>
</file>

<file path=ppt/theme/theme1.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566</TotalTime>
  <Words>1700</Words>
  <Application>Microsoft Office PowerPoint</Application>
  <PresentationFormat>宽屏</PresentationFormat>
  <Paragraphs>183</Paragraphs>
  <Slides>20</Slides>
  <Notes>10</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20</vt:i4>
      </vt:variant>
    </vt:vector>
  </HeadingPairs>
  <TitlesOfParts>
    <vt:vector size="28" baseType="lpstr">
      <vt:lpstr>等线</vt:lpstr>
      <vt:lpstr>微软雅黑</vt:lpstr>
      <vt:lpstr>Arial</vt:lpstr>
      <vt:lpstr>Calibri</vt:lpstr>
      <vt:lpstr>Cambria Math</vt:lpstr>
      <vt:lpstr>Times New Roman</vt:lpstr>
      <vt:lpstr>Wingdings</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陈淇</dc:creator>
  <cp:lastModifiedBy>陈淇</cp:lastModifiedBy>
  <cp:revision>236</cp:revision>
  <dcterms:created xsi:type="dcterms:W3CDTF">2021-10-11T09:41:15Z</dcterms:created>
  <dcterms:modified xsi:type="dcterms:W3CDTF">2021-10-13T00:32:41Z</dcterms:modified>
</cp:coreProperties>
</file>